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317" r:id="rId5"/>
    <p:sldId id="290" r:id="rId6"/>
    <p:sldId id="297" r:id="rId7"/>
    <p:sldId id="277" r:id="rId8"/>
    <p:sldId id="289" r:id="rId9"/>
    <p:sldId id="318" r:id="rId10"/>
    <p:sldId id="279" r:id="rId11"/>
    <p:sldId id="294" r:id="rId12"/>
    <p:sldId id="292" r:id="rId13"/>
    <p:sldId id="298" r:id="rId14"/>
    <p:sldId id="313" r:id="rId15"/>
    <p:sldId id="304" r:id="rId16"/>
    <p:sldId id="316" r:id="rId17"/>
    <p:sldId id="314" r:id="rId18"/>
    <p:sldId id="312" r:id="rId19"/>
    <p:sldId id="319" r:id="rId20"/>
    <p:sldId id="306" r:id="rId21"/>
    <p:sldId id="309" r:id="rId22"/>
    <p:sldId id="320" r:id="rId23"/>
    <p:sldId id="296" r:id="rId24"/>
    <p:sldId id="283" r:id="rId25"/>
    <p:sldId id="270" r:id="rId26"/>
    <p:sldId id="321" r:id="rId27"/>
    <p:sldId id="308" r:id="rId28"/>
    <p:sldId id="30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EB2369-CC0D-DDCC-279E-DFD071C4F143}" name="Henry P. Osei" initials="HO" userId="S::henry.p.osei@ama-inc.com::2e03cb34-25fe-435c-9a8c-524728a8ccea" providerId="AD"/>
  <p188:author id="{7798BB73-BAFF-1997-E479-3AB431C0FA27}" name="Nick J. Grener" initials="NG" userId="S::nicholas.j.grener@ama-inc.com::200be052-384e-40cb-801e-e1471a510960" providerId="AD"/>
  <p188:author id="{77B347A8-9765-A4C3-5464-E43998E04CB8}" name="Smedsrud, Marisa J. (GSFC-E3)[RSES]" initials="MS" userId="S::mjsmedsr@ndc.nasa.gov::1b1cb6bd-eaaa-4051-8cbf-4cc1e9d80411" providerId="AD"/>
  <p188:author id="{78878EC0-F40A-E804-0A1C-0323F94541C7}" name="Kelechi Igwe" initials="KI" userId="S::kelechi.igwe@ama-inc.com::1b4f5749-1fbb-45da-a97e-ab4899057ea1" providerId="AD"/>
  <p188:author id="{3DB7D8C5-D4D4-CAB0-CD4A-367E93F870CF}" name="Spencer M. Harman" initials="SH" userId="S::spencer.m.harman@ama-inc.com::91518e81-397d-448b-bce6-338e5c314a7b" providerId="AD"/>
  <p188:author id="{4ECF38FC-34BC-F39E-8492-945F4CFDE9E0}" name="Lorryn Andrade" initials="LA" userId="S::lorryn.andrade@ama-inc.com::01e4d7a4-968b-4a5c-8863-54e3080ad2b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A478"/>
    <a:srgbClr val="C55A11"/>
    <a:srgbClr val="D2672B"/>
    <a:srgbClr val="C13E2D"/>
    <a:srgbClr val="236F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318" autoAdjust="0"/>
  </p:normalViewPr>
  <p:slideViewPr>
    <p:cSldViewPr snapToGrid="0">
      <p:cViewPr varScale="1">
        <p:scale>
          <a:sx n="102" d="100"/>
          <a:sy n="102" d="100"/>
        </p:scale>
        <p:origin x="834" y="96"/>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yton, Amanda L. (LARC-E3)" userId="bd45d00a-0375-4579-a58c-94f9a1ccd07c" providerId="ADAL" clId="{83746E1E-AB2D-42FF-BF5A-2B053CE6CB4C}"/>
    <pc:docChg chg="modSld">
      <pc:chgData name="Clayton, Amanda L. (LARC-E3)" userId="bd45d00a-0375-4579-a58c-94f9a1ccd07c" providerId="ADAL" clId="{83746E1E-AB2D-42FF-BF5A-2B053CE6CB4C}" dt="2025-04-03T19:28:19.731" v="0" actId="1076"/>
      <pc:docMkLst>
        <pc:docMk/>
      </pc:docMkLst>
      <pc:sldChg chg="modSp mod">
        <pc:chgData name="Clayton, Amanda L. (LARC-E3)" userId="bd45d00a-0375-4579-a58c-94f9a1ccd07c" providerId="ADAL" clId="{83746E1E-AB2D-42FF-BF5A-2B053CE6CB4C}" dt="2025-04-03T19:28:19.731" v="0" actId="1076"/>
        <pc:sldMkLst>
          <pc:docMk/>
          <pc:sldMk cId="2871344448" sldId="290"/>
        </pc:sldMkLst>
        <pc:picChg chg="mod">
          <ac:chgData name="Clayton, Amanda L. (LARC-E3)" userId="bd45d00a-0375-4579-a58c-94f9a1ccd07c" providerId="ADAL" clId="{83746E1E-AB2D-42FF-BF5A-2B053CE6CB4C}" dt="2025-04-03T19:28:19.731" v="0" actId="1076"/>
          <ac:picMkLst>
            <pc:docMk/>
            <pc:sldMk cId="2871344448" sldId="290"/>
            <ac:picMk id="13" creationId="{FAECA8BC-FB06-D4B9-E1F4-38BBDCEF22F3}"/>
          </ac:picMkLst>
        </pc:picChg>
      </pc:sldChg>
    </pc:docChg>
  </pc:docChgLst>
  <pc:docChgLst>
    <pc:chgData name="Spencer Harman" userId="SDP21C3W3EwnrsI0AV/+F9DRW/AcdoPi/D/TYIy1OKc=" providerId="None" clId="Web-{986A3E69-CE88-41B7-9583-01AD932CEB95}"/>
    <pc:docChg chg="addSld delSld modSld">
      <pc:chgData name="Spencer Harman" userId="SDP21C3W3EwnrsI0AV/+F9DRW/AcdoPi/D/TYIy1OKc=" providerId="None" clId="Web-{986A3E69-CE88-41B7-9583-01AD932CEB95}" dt="2025-04-24T14:58:58.491" v="75"/>
      <pc:docMkLst>
        <pc:docMk/>
      </pc:docMkLst>
      <pc:sldChg chg="addSp delSp modSp">
        <pc:chgData name="Spencer Harman" userId="SDP21C3W3EwnrsI0AV/+F9DRW/AcdoPi/D/TYIy1OKc=" providerId="None" clId="Web-{986A3E69-CE88-41B7-9583-01AD932CEB95}" dt="2025-04-24T13:55:17.918" v="73" actId="14100"/>
        <pc:sldMkLst>
          <pc:docMk/>
          <pc:sldMk cId="2917688166" sldId="304"/>
        </pc:sldMkLst>
        <pc:spChg chg="mod">
          <ac:chgData name="Spencer Harman" userId="SDP21C3W3EwnrsI0AV/+F9DRW/AcdoPi/D/TYIy1OKc=" providerId="None" clId="Web-{986A3E69-CE88-41B7-9583-01AD932CEB95}" dt="2025-04-24T13:55:17.918" v="70" actId="14100"/>
          <ac:spMkLst>
            <pc:docMk/>
            <pc:sldMk cId="2917688166" sldId="304"/>
            <ac:spMk id="5" creationId="{5EEDA24C-98F4-5E33-271F-1DD1C578DA17}"/>
          </ac:spMkLst>
        </pc:spChg>
        <pc:spChg chg="mod">
          <ac:chgData name="Spencer Harman" userId="SDP21C3W3EwnrsI0AV/+F9DRW/AcdoPi/D/TYIy1OKc=" providerId="None" clId="Web-{986A3E69-CE88-41B7-9583-01AD932CEB95}" dt="2025-04-24T13:55:17.918" v="69" actId="14100"/>
          <ac:spMkLst>
            <pc:docMk/>
            <pc:sldMk cId="2917688166" sldId="304"/>
            <ac:spMk id="6" creationId="{4B77C870-72DC-2120-DF5F-11A8180BBE93}"/>
          </ac:spMkLst>
        </pc:spChg>
        <pc:spChg chg="mod">
          <ac:chgData name="Spencer Harman" userId="SDP21C3W3EwnrsI0AV/+F9DRW/AcdoPi/D/TYIy1OKc=" providerId="None" clId="Web-{986A3E69-CE88-41B7-9583-01AD932CEB95}" dt="2025-04-24T13:55:17.918" v="68" actId="14100"/>
          <ac:spMkLst>
            <pc:docMk/>
            <pc:sldMk cId="2917688166" sldId="304"/>
            <ac:spMk id="7" creationId="{B0110D4A-6D6A-5349-D0AC-6313B2EA6E1E}"/>
          </ac:spMkLst>
        </pc:spChg>
        <pc:spChg chg="del">
          <ac:chgData name="Spencer Harman" userId="SDP21C3W3EwnrsI0AV/+F9DRW/AcdoPi/D/TYIy1OKc=" providerId="None" clId="Web-{986A3E69-CE88-41B7-9583-01AD932CEB95}" dt="2025-04-24T13:54:57.433" v="1"/>
          <ac:spMkLst>
            <pc:docMk/>
            <pc:sldMk cId="2917688166" sldId="304"/>
            <ac:spMk id="10" creationId="{E753BA9A-C387-8B9D-3960-D98199D687DA}"/>
          </ac:spMkLst>
        </pc:spChg>
        <pc:spChg chg="mod">
          <ac:chgData name="Spencer Harman" userId="SDP21C3W3EwnrsI0AV/+F9DRW/AcdoPi/D/TYIy1OKc=" providerId="None" clId="Web-{986A3E69-CE88-41B7-9583-01AD932CEB95}" dt="2025-04-24T13:55:17.918" v="71" actId="14100"/>
          <ac:spMkLst>
            <pc:docMk/>
            <pc:sldMk cId="2917688166" sldId="304"/>
            <ac:spMk id="11" creationId="{9284F9E1-9F38-2CCC-8069-7179F6572148}"/>
          </ac:spMkLst>
        </pc:spChg>
        <pc:spChg chg="mod">
          <ac:chgData name="Spencer Harman" userId="SDP21C3W3EwnrsI0AV/+F9DRW/AcdoPi/D/TYIy1OKc=" providerId="None" clId="Web-{986A3E69-CE88-41B7-9583-01AD932CEB95}" dt="2025-04-24T13:55:17.918" v="67" actId="14100"/>
          <ac:spMkLst>
            <pc:docMk/>
            <pc:sldMk cId="2917688166" sldId="304"/>
            <ac:spMk id="12" creationId="{91A1743F-35DE-577F-6200-7CDC549F6B1D}"/>
          </ac:spMkLst>
        </pc:spChg>
        <pc:spChg chg="mod">
          <ac:chgData name="Spencer Harman" userId="SDP21C3W3EwnrsI0AV/+F9DRW/AcdoPi/D/TYIy1OKc=" providerId="None" clId="Web-{986A3E69-CE88-41B7-9583-01AD932CEB95}" dt="2025-04-24T13:55:17.918" v="66" actId="14100"/>
          <ac:spMkLst>
            <pc:docMk/>
            <pc:sldMk cId="2917688166" sldId="304"/>
            <ac:spMk id="13" creationId="{8CCC3746-9898-9C8C-EC61-0219F2D86595}"/>
          </ac:spMkLst>
        </pc:spChg>
        <pc:spChg chg="mod">
          <ac:chgData name="Spencer Harman" userId="SDP21C3W3EwnrsI0AV/+F9DRW/AcdoPi/D/TYIy1OKc=" providerId="None" clId="Web-{986A3E69-CE88-41B7-9583-01AD932CEB95}" dt="2025-04-24T13:55:17.918" v="65" actId="14100"/>
          <ac:spMkLst>
            <pc:docMk/>
            <pc:sldMk cId="2917688166" sldId="304"/>
            <ac:spMk id="14" creationId="{4FDB0BC5-DDDA-3F11-4682-172425E94BA4}"/>
          </ac:spMkLst>
        </pc:spChg>
        <pc:spChg chg="mod">
          <ac:chgData name="Spencer Harman" userId="SDP21C3W3EwnrsI0AV/+F9DRW/AcdoPi/D/TYIy1OKc=" providerId="None" clId="Web-{986A3E69-CE88-41B7-9583-01AD932CEB95}" dt="2025-04-24T13:55:17.918" v="64" actId="14100"/>
          <ac:spMkLst>
            <pc:docMk/>
            <pc:sldMk cId="2917688166" sldId="304"/>
            <ac:spMk id="15" creationId="{5FE62CFB-E9B5-96B8-5E17-D2CF869F14E2}"/>
          </ac:spMkLst>
        </pc:spChg>
        <pc:spChg chg="mod">
          <ac:chgData name="Spencer Harman" userId="SDP21C3W3EwnrsI0AV/+F9DRW/AcdoPi/D/TYIy1OKc=" providerId="None" clId="Web-{986A3E69-CE88-41B7-9583-01AD932CEB95}" dt="2025-04-24T13:55:17.918" v="63" actId="14100"/>
          <ac:spMkLst>
            <pc:docMk/>
            <pc:sldMk cId="2917688166" sldId="304"/>
            <ac:spMk id="16" creationId="{3DAF6290-B243-9E0A-9D01-FF573F64FC62}"/>
          </ac:spMkLst>
        </pc:spChg>
        <pc:spChg chg="mod">
          <ac:chgData name="Spencer Harman" userId="SDP21C3W3EwnrsI0AV/+F9DRW/AcdoPi/D/TYIy1OKc=" providerId="None" clId="Web-{986A3E69-CE88-41B7-9583-01AD932CEB95}" dt="2025-04-24T13:55:17.918" v="62" actId="14100"/>
          <ac:spMkLst>
            <pc:docMk/>
            <pc:sldMk cId="2917688166" sldId="304"/>
            <ac:spMk id="17" creationId="{054E7D6D-A353-2FF9-BABC-71C2C6818BF0}"/>
          </ac:spMkLst>
        </pc:spChg>
        <pc:spChg chg="mod">
          <ac:chgData name="Spencer Harman" userId="SDP21C3W3EwnrsI0AV/+F9DRW/AcdoPi/D/TYIy1OKc=" providerId="None" clId="Web-{986A3E69-CE88-41B7-9583-01AD932CEB95}" dt="2025-04-24T13:55:17.918" v="61" actId="14100"/>
          <ac:spMkLst>
            <pc:docMk/>
            <pc:sldMk cId="2917688166" sldId="304"/>
            <ac:spMk id="18" creationId="{82CE087E-EB5D-AC60-1DD8-C469A2BCE27F}"/>
          </ac:spMkLst>
        </pc:spChg>
        <pc:spChg chg="mod">
          <ac:chgData name="Spencer Harman" userId="SDP21C3W3EwnrsI0AV/+F9DRW/AcdoPi/D/TYIy1OKc=" providerId="None" clId="Web-{986A3E69-CE88-41B7-9583-01AD932CEB95}" dt="2025-04-24T13:55:17.918" v="60" actId="14100"/>
          <ac:spMkLst>
            <pc:docMk/>
            <pc:sldMk cId="2917688166" sldId="304"/>
            <ac:spMk id="19" creationId="{F110F89D-061B-E45C-4422-52BF01CF8B54}"/>
          </ac:spMkLst>
        </pc:spChg>
        <pc:spChg chg="mod">
          <ac:chgData name="Spencer Harman" userId="SDP21C3W3EwnrsI0AV/+F9DRW/AcdoPi/D/TYIy1OKc=" providerId="None" clId="Web-{986A3E69-CE88-41B7-9583-01AD932CEB95}" dt="2025-04-24T13:55:17.902" v="59" actId="14100"/>
          <ac:spMkLst>
            <pc:docMk/>
            <pc:sldMk cId="2917688166" sldId="304"/>
            <ac:spMk id="20" creationId="{A5C5346B-F5C4-2749-C374-BF73FB13A51C}"/>
          </ac:spMkLst>
        </pc:spChg>
        <pc:spChg chg="mod">
          <ac:chgData name="Spencer Harman" userId="SDP21C3W3EwnrsI0AV/+F9DRW/AcdoPi/D/TYIy1OKc=" providerId="None" clId="Web-{986A3E69-CE88-41B7-9583-01AD932CEB95}" dt="2025-04-24T13:55:17.902" v="58" actId="14100"/>
          <ac:spMkLst>
            <pc:docMk/>
            <pc:sldMk cId="2917688166" sldId="304"/>
            <ac:spMk id="21" creationId="{EAF02902-A0FB-2B76-F8C0-2EA9B8ED82DB}"/>
          </ac:spMkLst>
        </pc:spChg>
        <pc:spChg chg="mod">
          <ac:chgData name="Spencer Harman" userId="SDP21C3W3EwnrsI0AV/+F9DRW/AcdoPi/D/TYIy1OKc=" providerId="None" clId="Web-{986A3E69-CE88-41B7-9583-01AD932CEB95}" dt="2025-04-24T13:55:17.902" v="57" actId="14100"/>
          <ac:spMkLst>
            <pc:docMk/>
            <pc:sldMk cId="2917688166" sldId="304"/>
            <ac:spMk id="22" creationId="{1F7221D7-80D9-8177-4D8E-8159EF32B762}"/>
          </ac:spMkLst>
        </pc:spChg>
        <pc:spChg chg="mod">
          <ac:chgData name="Spencer Harman" userId="SDP21C3W3EwnrsI0AV/+F9DRW/AcdoPi/D/TYIy1OKc=" providerId="None" clId="Web-{986A3E69-CE88-41B7-9583-01AD932CEB95}" dt="2025-04-24T13:55:17.902" v="56" actId="14100"/>
          <ac:spMkLst>
            <pc:docMk/>
            <pc:sldMk cId="2917688166" sldId="304"/>
            <ac:spMk id="23" creationId="{9738D7BC-90D6-4D86-E34A-9414C2F7CA45}"/>
          </ac:spMkLst>
        </pc:spChg>
        <pc:spChg chg="mod">
          <ac:chgData name="Spencer Harman" userId="SDP21C3W3EwnrsI0AV/+F9DRW/AcdoPi/D/TYIy1OKc=" providerId="None" clId="Web-{986A3E69-CE88-41B7-9583-01AD932CEB95}" dt="2025-04-24T13:55:17.902" v="55" actId="14100"/>
          <ac:spMkLst>
            <pc:docMk/>
            <pc:sldMk cId="2917688166" sldId="304"/>
            <ac:spMk id="24" creationId="{9B2527DF-0E7E-EF21-479A-5D0A0DAD3683}"/>
          </ac:spMkLst>
        </pc:spChg>
        <pc:spChg chg="mod">
          <ac:chgData name="Spencer Harman" userId="SDP21C3W3EwnrsI0AV/+F9DRW/AcdoPi/D/TYIy1OKc=" providerId="None" clId="Web-{986A3E69-CE88-41B7-9583-01AD932CEB95}" dt="2025-04-24T13:55:17.902" v="54" actId="14100"/>
          <ac:spMkLst>
            <pc:docMk/>
            <pc:sldMk cId="2917688166" sldId="304"/>
            <ac:spMk id="25" creationId="{4890A076-05D4-9D11-1831-9BFE0A4C9F22}"/>
          </ac:spMkLst>
        </pc:spChg>
        <pc:spChg chg="mod">
          <ac:chgData name="Spencer Harman" userId="SDP21C3W3EwnrsI0AV/+F9DRW/AcdoPi/D/TYIy1OKc=" providerId="None" clId="Web-{986A3E69-CE88-41B7-9583-01AD932CEB95}" dt="2025-04-24T13:55:17.902" v="53" actId="14100"/>
          <ac:spMkLst>
            <pc:docMk/>
            <pc:sldMk cId="2917688166" sldId="304"/>
            <ac:spMk id="26" creationId="{525D1406-B19D-2727-8313-576BAD6553D5}"/>
          </ac:spMkLst>
        </pc:spChg>
        <pc:spChg chg="mod">
          <ac:chgData name="Spencer Harman" userId="SDP21C3W3EwnrsI0AV/+F9DRW/AcdoPi/D/TYIy1OKc=" providerId="None" clId="Web-{986A3E69-CE88-41B7-9583-01AD932CEB95}" dt="2025-04-24T13:55:17.902" v="52" actId="14100"/>
          <ac:spMkLst>
            <pc:docMk/>
            <pc:sldMk cId="2917688166" sldId="304"/>
            <ac:spMk id="27" creationId="{EE97D222-0A6B-22BB-5144-9285836CBBC2}"/>
          </ac:spMkLst>
        </pc:spChg>
        <pc:spChg chg="mod">
          <ac:chgData name="Spencer Harman" userId="SDP21C3W3EwnrsI0AV/+F9DRW/AcdoPi/D/TYIy1OKc=" providerId="None" clId="Web-{986A3E69-CE88-41B7-9583-01AD932CEB95}" dt="2025-04-24T13:55:17.902" v="51" actId="14100"/>
          <ac:spMkLst>
            <pc:docMk/>
            <pc:sldMk cId="2917688166" sldId="304"/>
            <ac:spMk id="28" creationId="{95D3A7A0-8CAD-5717-2C4E-7ED8E510CC49}"/>
          </ac:spMkLst>
        </pc:spChg>
        <pc:spChg chg="mod">
          <ac:chgData name="Spencer Harman" userId="SDP21C3W3EwnrsI0AV/+F9DRW/AcdoPi/D/TYIy1OKc=" providerId="None" clId="Web-{986A3E69-CE88-41B7-9583-01AD932CEB95}" dt="2025-04-24T13:55:17.902" v="50" actId="14100"/>
          <ac:spMkLst>
            <pc:docMk/>
            <pc:sldMk cId="2917688166" sldId="304"/>
            <ac:spMk id="29" creationId="{D8580499-C0FD-7884-790F-9CB43A86A86E}"/>
          </ac:spMkLst>
        </pc:spChg>
        <pc:spChg chg="mod">
          <ac:chgData name="Spencer Harman" userId="SDP21C3W3EwnrsI0AV/+F9DRW/AcdoPi/D/TYIy1OKc=" providerId="None" clId="Web-{986A3E69-CE88-41B7-9583-01AD932CEB95}" dt="2025-04-24T13:55:17.902" v="49" actId="14100"/>
          <ac:spMkLst>
            <pc:docMk/>
            <pc:sldMk cId="2917688166" sldId="304"/>
            <ac:spMk id="30" creationId="{F9670F79-00A1-67B5-53FB-5097ACA4D70F}"/>
          </ac:spMkLst>
        </pc:spChg>
        <pc:spChg chg="mod">
          <ac:chgData name="Spencer Harman" userId="SDP21C3W3EwnrsI0AV/+F9DRW/AcdoPi/D/TYIy1OKc=" providerId="None" clId="Web-{986A3E69-CE88-41B7-9583-01AD932CEB95}" dt="2025-04-24T13:55:17.902" v="48" actId="14100"/>
          <ac:spMkLst>
            <pc:docMk/>
            <pc:sldMk cId="2917688166" sldId="304"/>
            <ac:spMk id="31" creationId="{961918E8-C375-E64E-4ED7-8453896D00A2}"/>
          </ac:spMkLst>
        </pc:spChg>
        <pc:spChg chg="mod">
          <ac:chgData name="Spencer Harman" userId="SDP21C3W3EwnrsI0AV/+F9DRW/AcdoPi/D/TYIy1OKc=" providerId="None" clId="Web-{986A3E69-CE88-41B7-9583-01AD932CEB95}" dt="2025-04-24T13:55:17.902" v="47" actId="14100"/>
          <ac:spMkLst>
            <pc:docMk/>
            <pc:sldMk cId="2917688166" sldId="304"/>
            <ac:spMk id="32" creationId="{03E38910-E757-2767-9A4E-7391A0C68AE6}"/>
          </ac:spMkLst>
        </pc:spChg>
        <pc:spChg chg="mod">
          <ac:chgData name="Spencer Harman" userId="SDP21C3W3EwnrsI0AV/+F9DRW/AcdoPi/D/TYIy1OKc=" providerId="None" clId="Web-{986A3E69-CE88-41B7-9583-01AD932CEB95}" dt="2025-04-24T13:55:17.902" v="46" actId="14100"/>
          <ac:spMkLst>
            <pc:docMk/>
            <pc:sldMk cId="2917688166" sldId="304"/>
            <ac:spMk id="33" creationId="{B0287301-7341-DF86-69ED-CC0A784C1AB0}"/>
          </ac:spMkLst>
        </pc:spChg>
        <pc:spChg chg="mod">
          <ac:chgData name="Spencer Harman" userId="SDP21C3W3EwnrsI0AV/+F9DRW/AcdoPi/D/TYIy1OKc=" providerId="None" clId="Web-{986A3E69-CE88-41B7-9583-01AD932CEB95}" dt="2025-04-24T13:55:17.902" v="45" actId="14100"/>
          <ac:spMkLst>
            <pc:docMk/>
            <pc:sldMk cId="2917688166" sldId="304"/>
            <ac:spMk id="34" creationId="{F68B6498-B92C-2FA5-9530-963537320EA5}"/>
          </ac:spMkLst>
        </pc:spChg>
        <pc:spChg chg="mod">
          <ac:chgData name="Spencer Harman" userId="SDP21C3W3EwnrsI0AV/+F9DRW/AcdoPi/D/TYIy1OKc=" providerId="None" clId="Web-{986A3E69-CE88-41B7-9583-01AD932CEB95}" dt="2025-04-24T13:55:17.902" v="44" actId="14100"/>
          <ac:spMkLst>
            <pc:docMk/>
            <pc:sldMk cId="2917688166" sldId="304"/>
            <ac:spMk id="35" creationId="{5A2B9079-BD63-B77D-0E2D-ED3E86BDC6F0}"/>
          </ac:spMkLst>
        </pc:spChg>
        <pc:spChg chg="mod">
          <ac:chgData name="Spencer Harman" userId="SDP21C3W3EwnrsI0AV/+F9DRW/AcdoPi/D/TYIy1OKc=" providerId="None" clId="Web-{986A3E69-CE88-41B7-9583-01AD932CEB95}" dt="2025-04-24T13:55:17.902" v="43" actId="14100"/>
          <ac:spMkLst>
            <pc:docMk/>
            <pc:sldMk cId="2917688166" sldId="304"/>
            <ac:spMk id="36" creationId="{C384D741-02C4-354E-D9C9-EDA74FAE1C22}"/>
          </ac:spMkLst>
        </pc:spChg>
        <pc:spChg chg="mod">
          <ac:chgData name="Spencer Harman" userId="SDP21C3W3EwnrsI0AV/+F9DRW/AcdoPi/D/TYIy1OKc=" providerId="None" clId="Web-{986A3E69-CE88-41B7-9583-01AD932CEB95}" dt="2025-04-24T13:55:17.902" v="42" actId="14100"/>
          <ac:spMkLst>
            <pc:docMk/>
            <pc:sldMk cId="2917688166" sldId="304"/>
            <ac:spMk id="37" creationId="{E49C7186-DCC1-69E7-60AD-94DFE25260A5}"/>
          </ac:spMkLst>
        </pc:spChg>
        <pc:spChg chg="mod">
          <ac:chgData name="Spencer Harman" userId="SDP21C3W3EwnrsI0AV/+F9DRW/AcdoPi/D/TYIy1OKc=" providerId="None" clId="Web-{986A3E69-CE88-41B7-9583-01AD932CEB95}" dt="2025-04-24T13:55:17.902" v="41" actId="14100"/>
          <ac:spMkLst>
            <pc:docMk/>
            <pc:sldMk cId="2917688166" sldId="304"/>
            <ac:spMk id="38" creationId="{C907D631-EF95-4027-E071-A29263CE155E}"/>
          </ac:spMkLst>
        </pc:spChg>
        <pc:spChg chg="mod">
          <ac:chgData name="Spencer Harman" userId="SDP21C3W3EwnrsI0AV/+F9DRW/AcdoPi/D/TYIy1OKc=" providerId="None" clId="Web-{986A3E69-CE88-41B7-9583-01AD932CEB95}" dt="2025-04-24T13:55:17.902" v="40" actId="14100"/>
          <ac:spMkLst>
            <pc:docMk/>
            <pc:sldMk cId="2917688166" sldId="304"/>
            <ac:spMk id="39" creationId="{9FA46B49-BDD7-AE75-F376-7E58CA5B38BD}"/>
          </ac:spMkLst>
        </pc:spChg>
        <pc:spChg chg="mod">
          <ac:chgData name="Spencer Harman" userId="SDP21C3W3EwnrsI0AV/+F9DRW/AcdoPi/D/TYIy1OKc=" providerId="None" clId="Web-{986A3E69-CE88-41B7-9583-01AD932CEB95}" dt="2025-04-24T13:55:17.902" v="39" actId="14100"/>
          <ac:spMkLst>
            <pc:docMk/>
            <pc:sldMk cId="2917688166" sldId="304"/>
            <ac:spMk id="40" creationId="{BC0004BD-B059-3D4D-01D0-426194595AFB}"/>
          </ac:spMkLst>
        </pc:spChg>
        <pc:spChg chg="add mod">
          <ac:chgData name="Spencer Harman" userId="SDP21C3W3EwnrsI0AV/+F9DRW/AcdoPi/D/TYIy1OKc=" providerId="None" clId="Web-{986A3E69-CE88-41B7-9583-01AD932CEB95}" dt="2025-04-24T13:55:17.902" v="38" actId="14100"/>
          <ac:spMkLst>
            <pc:docMk/>
            <pc:sldMk cId="2917688166" sldId="304"/>
            <ac:spMk id="41" creationId="{F6A450D7-7DD6-F3FA-205C-9BE6E5247F34}"/>
          </ac:spMkLst>
        </pc:spChg>
        <pc:picChg chg="mod">
          <ac:chgData name="Spencer Harman" userId="SDP21C3W3EwnrsI0AV/+F9DRW/AcdoPi/D/TYIy1OKc=" providerId="None" clId="Web-{986A3E69-CE88-41B7-9583-01AD932CEB95}" dt="2025-04-24T13:55:17.918" v="73" actId="14100"/>
          <ac:picMkLst>
            <pc:docMk/>
            <pc:sldMk cId="2917688166" sldId="304"/>
            <ac:picMk id="8" creationId="{BCFA8D23-40E6-01ED-9A6B-0488E4DCA895}"/>
          </ac:picMkLst>
        </pc:picChg>
        <pc:picChg chg="mod">
          <ac:chgData name="Spencer Harman" userId="SDP21C3W3EwnrsI0AV/+F9DRW/AcdoPi/D/TYIy1OKc=" providerId="None" clId="Web-{986A3E69-CE88-41B7-9583-01AD932CEB95}" dt="2025-04-24T13:55:17.918" v="72" actId="14100"/>
          <ac:picMkLst>
            <pc:docMk/>
            <pc:sldMk cId="2917688166" sldId="304"/>
            <ac:picMk id="9" creationId="{17E68F5F-88D5-ED08-3CBB-E3112206CCB4}"/>
          </ac:picMkLst>
        </pc:picChg>
      </pc:sldChg>
      <pc:sldChg chg="add del replId">
        <pc:chgData name="Spencer Harman" userId="SDP21C3W3EwnrsI0AV/+F9DRW/AcdoPi/D/TYIy1OKc=" providerId="None" clId="Web-{986A3E69-CE88-41B7-9583-01AD932CEB95}" dt="2025-04-24T14:58:58.491" v="75"/>
        <pc:sldMkLst>
          <pc:docMk/>
          <pc:sldMk cId="537319877" sldId="3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C8C8A-2A11-4BA1-ADB2-7615FCD06321}"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821F6-8DDA-45C7-9D82-A9AD90F9444C}" type="slidenum">
              <a:rPr lang="en-US" smtClean="0"/>
              <a:t>‹#›</a:t>
            </a:fld>
            <a:endParaRPr lang="en-US"/>
          </a:p>
        </p:txBody>
      </p:sp>
    </p:spTree>
    <p:extLst>
      <p:ext uri="{BB962C8B-B14F-4D97-AF65-F5344CB8AC3E}">
        <p14:creationId xmlns:p14="http://schemas.microsoft.com/office/powerpoint/2010/main" val="389144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lickr.com/photos/usdagov/52453338234/in/photostrea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ars.usda.gov/oc/images/photos/nov08/d1269-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lickr.com/photos/usdagov/849780403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Speaker Notes:</a:t>
            </a:r>
            <a:endParaRPr lang="en-US" dirty="0"/>
          </a:p>
          <a:p>
            <a:r>
              <a:rPr lang="en-US" dirty="0"/>
              <a:t>Hello and thank you all for joining us today. We are the Spring 2025 Texas and Georgia Agriculture team. We worked as a virtual team during this ten week project, but our DEVELOP node was located at the Goddard Space Flight Center in Greenbelt, MD. </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1</a:t>
            </a:fld>
            <a:endParaRPr lang="en-US"/>
          </a:p>
        </p:txBody>
      </p:sp>
    </p:spTree>
    <p:extLst>
      <p:ext uri="{BB962C8B-B14F-4D97-AF65-F5344CB8AC3E}">
        <p14:creationId xmlns:p14="http://schemas.microsoft.com/office/powerpoint/2010/main" val="2061275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30EA5-19C1-BD05-BE42-62C3D1397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D2356F-01EC-B17A-2628-E4222B008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13A053-1565-694D-DE55-B000A3821FAA}"/>
              </a:ext>
            </a:extLst>
          </p:cNvPr>
          <p:cNvSpPr>
            <a:spLocks noGrp="1"/>
          </p:cNvSpPr>
          <p:nvPr>
            <p:ph type="body" idx="1"/>
          </p:nvPr>
        </p:nvSpPr>
        <p:spPr/>
        <p:txBody>
          <a:bodyPr/>
          <a:lstStyle/>
          <a:p>
            <a:r>
              <a:rPr lang="en-US" dirty="0">
                <a:ea typeface="Calibri"/>
                <a:cs typeface="Calibri"/>
              </a:rPr>
              <a:t>Speaker Notes: </a:t>
            </a:r>
          </a:p>
          <a:p>
            <a:r>
              <a:rPr lang="en-US" dirty="0">
                <a:ea typeface="Calibri"/>
                <a:cs typeface="Calibri"/>
              </a:rPr>
              <a:t>Cotton quality was defined in our study based on the commonly-used metrics shown here.</a:t>
            </a:r>
            <a:r>
              <a:rPr lang="en-US" dirty="0"/>
              <a:t> These metrics are utilized by cotton classification facilities around the world for the purpose of providing quality measurement data based on internationally recognized and accepted levels. Each 480 pound cotton bale that is ginned has a representative one-half pound sample removed from it which is run through a High Volume Instrument (HVI) system. The resulting measurements on the variables listed here – as well as a few others that we did not investigate - are attached to the whole bale. These measurements were provided to us by the USDA AMS for nearly all of the bales ginned in our study area.  </a:t>
            </a:r>
            <a:endParaRPr lang="en-US" dirty="0">
              <a:ea typeface="Calibri"/>
              <a:cs typeface="Calibri"/>
            </a:endParaRPr>
          </a:p>
          <a:p>
            <a:endParaRPr lang="en-US" dirty="0"/>
          </a:p>
          <a:p>
            <a:r>
              <a:rPr lang="en-US" dirty="0"/>
              <a:t>For example, </a:t>
            </a:r>
            <a:r>
              <a:rPr lang="en-US" dirty="0" err="1"/>
              <a:t>micronaire</a:t>
            </a:r>
            <a:r>
              <a:rPr lang="en-US" dirty="0"/>
              <a:t> is a measurement of the cell wall thickness in the cotton fibers and indicates how permeable the fiber is; different end users desire different </a:t>
            </a:r>
            <a:r>
              <a:rPr lang="en-US" dirty="0" err="1"/>
              <a:t>micronaire</a:t>
            </a:r>
            <a:r>
              <a:rPr lang="en-US" dirty="0"/>
              <a:t> values in their raw product, but generally values that are neither too high nor too low are desirable. Length uniformity is important because it impacts the efficiency of the spinning process- cotton with a low uniformity index is likely to be difficult to process and produce low-quality yarn. Surface area trash is a measure of the amount of non-lint materials in cotton, such as leaf and bark from the cotton plant. This metric is determined through the use of a digital scan of the cotton sample. A high percent area of trash results in greater textile mill processing waste and lower yarn quality. </a:t>
            </a:r>
            <a:endParaRPr lang="en-US" dirty="0">
              <a:ea typeface="Calibri"/>
              <a:cs typeface="Calibri"/>
            </a:endParaRPr>
          </a:p>
          <a:p>
            <a:endParaRPr lang="en-US" dirty="0">
              <a:ea typeface="Calibri"/>
              <a:cs typeface="Calibri"/>
            </a:endParaRPr>
          </a:p>
          <a:p>
            <a:r>
              <a:rPr lang="en-US" dirty="0"/>
              <a:t>------- Image Credits -------</a:t>
            </a:r>
            <a:endParaRPr lang="en-US" dirty="0">
              <a:ea typeface="Calibri" panose="020F0502020204030204"/>
              <a:cs typeface="Calibri" panose="020F0502020204030204"/>
            </a:endParaRPr>
          </a:p>
          <a:p>
            <a:r>
              <a:rPr lang="en-US" dirty="0"/>
              <a:t>Image Credit: Lance Cheung</a:t>
            </a:r>
            <a:endParaRPr lang="en-US" dirty="0">
              <a:ea typeface="Calibri"/>
              <a:cs typeface="Calibri"/>
            </a:endParaRPr>
          </a:p>
          <a:p>
            <a:r>
              <a:rPr lang="en-US" dirty="0"/>
              <a:t>Image Title: U.S. Department of Agriculture (USDA) Agricultural Marketing Service (AMS) Cotton Program staff and facility quickly resumed work following Hurricane Harvey, the inspection and grading minimized the financial impact on this industry, in Northwest Corpus Christi Texas, on September 19, 2017. </a:t>
            </a:r>
            <a:endParaRPr lang="en-US" dirty="0">
              <a:ea typeface="Calibri"/>
              <a:cs typeface="Calibri"/>
            </a:endParaRPr>
          </a:p>
          <a:p>
            <a:r>
              <a:rPr lang="en-US" dirty="0"/>
              <a:t>Image Source: https://www.flickr.com/photos/usdagov/37173792132</a:t>
            </a:r>
            <a:endParaRPr lang="en-US" dirty="0">
              <a:ea typeface="Calibri"/>
              <a:cs typeface="Calibri"/>
            </a:endParaRPr>
          </a:p>
          <a:p>
            <a:r>
              <a:rPr lang="en-US" dirty="0"/>
              <a:t> licensed under licensed under CC by Public Domain Mark 1.0</a:t>
            </a:r>
            <a:endParaRPr lang="en-US" dirty="0">
              <a:ea typeface="Calibri"/>
              <a:cs typeface="Calibri"/>
            </a:endParaRPr>
          </a:p>
          <a:p>
            <a:endParaRPr lang="en-US" dirty="0"/>
          </a:p>
          <a:p>
            <a:endParaRPr lang="en-US" dirty="0">
              <a:ea typeface="Calibri"/>
              <a:cs typeface="Calibri"/>
            </a:endParaRPr>
          </a:p>
          <a:p>
            <a:endParaRPr lang="en-US" dirty="0">
              <a:ea typeface="Calibri"/>
              <a:cs typeface="Calibri"/>
            </a:endParaRPr>
          </a:p>
          <a:p>
            <a:br>
              <a:rPr lang="en-US" dirty="0">
                <a:cs typeface="+mn-lt"/>
              </a:rPr>
            </a:br>
            <a:endParaRPr lang="en-US" dirty="0"/>
          </a:p>
          <a:p>
            <a:endParaRPr lang="en-US" dirty="0">
              <a:ea typeface="Calibri"/>
              <a:cs typeface="Calibri"/>
            </a:endParaRPr>
          </a:p>
        </p:txBody>
      </p:sp>
      <p:sp>
        <p:nvSpPr>
          <p:cNvPr id="4" name="Slide Number Placeholder 3">
            <a:extLst>
              <a:ext uri="{FF2B5EF4-FFF2-40B4-BE49-F238E27FC236}">
                <a16:creationId xmlns:a16="http://schemas.microsoft.com/office/drawing/2014/main" id="{DEA0F9F1-C1FC-60D0-39F5-D58492DD80F5}"/>
              </a:ext>
            </a:extLst>
          </p:cNvPr>
          <p:cNvSpPr>
            <a:spLocks noGrp="1"/>
          </p:cNvSpPr>
          <p:nvPr>
            <p:ph type="sldNum" sz="quarter" idx="5"/>
          </p:nvPr>
        </p:nvSpPr>
        <p:spPr/>
        <p:txBody>
          <a:bodyPr/>
          <a:lstStyle/>
          <a:p>
            <a:fld id="{EFA821F6-8DDA-45C7-9D82-A9AD90F9444C}" type="slidenum">
              <a:rPr lang="en-US" smtClean="0"/>
              <a:t>10</a:t>
            </a:fld>
            <a:endParaRPr lang="en-US"/>
          </a:p>
        </p:txBody>
      </p:sp>
    </p:spTree>
    <p:extLst>
      <p:ext uri="{BB962C8B-B14F-4D97-AF65-F5344CB8AC3E}">
        <p14:creationId xmlns:p14="http://schemas.microsoft.com/office/powerpoint/2010/main" val="2669756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636BB-2EA4-70B8-26B7-C63815DDCD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91D1F9-1A24-1F31-420B-1DA4D1EC4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FB49A-2788-7BBC-1340-06B9B9AB1D7C}"/>
              </a:ext>
            </a:extLst>
          </p:cNvPr>
          <p:cNvSpPr>
            <a:spLocks noGrp="1"/>
          </p:cNvSpPr>
          <p:nvPr>
            <p:ph type="body" idx="1"/>
          </p:nvPr>
        </p:nvSpPr>
        <p:spPr/>
        <p:txBody>
          <a:bodyPr/>
          <a:lstStyle/>
          <a:p>
            <a:r>
              <a:rPr lang="en-US" dirty="0"/>
              <a:t>Speaker Notes: </a:t>
            </a:r>
            <a:endParaRPr lang="en-US" dirty="0">
              <a:ea typeface="Calibri"/>
              <a:cs typeface="Calibri"/>
            </a:endParaRPr>
          </a:p>
          <a:p>
            <a:r>
              <a:rPr lang="en-US" dirty="0"/>
              <a:t>Here you can see an overview of our team's process. Because our cotton quality data was at the spatial level of National Agricultural Statistics Service Districts, a large part of our work was to aggregate the rest of our variables- which all came at different spatial resolutions- to a matching level. Similarly, since many of the environmental variables came at different resolutions (for example, maximum wind speed was measured daily, while the precipitation totals came at monthly intervals), we had to aggregate some of our data to the monthly temporal resolution. This allowed for standardized comparisons and simplified model-building across time and space. The primary tool we used to tease our the variables that were correlated with cotton quality was multiple regression models, but we also looked at the distribution of each quality variable individually as well as a correlation matrix of all of the variables to add depth to our analysis.</a:t>
            </a:r>
            <a:endParaRPr lang="en-US" dirty="0">
              <a:ea typeface="Calibri"/>
              <a:cs typeface="Calibri"/>
            </a:endParaRPr>
          </a:p>
          <a:p>
            <a:endParaRPr lang="en-US" dirty="0">
              <a:ea typeface="Calibri"/>
              <a:cs typeface="Calibri"/>
            </a:endParaRPr>
          </a:p>
          <a:p>
            <a:r>
              <a:rPr lang="en-US" dirty="0">
                <a:ea typeface="Calibri"/>
                <a:cs typeface="Calibri"/>
              </a:rPr>
              <a:t>PRISM creates 4km grids and uses nearby station data within each grid in a regression model to estimate localized climate for each of the climate variables.</a:t>
            </a:r>
          </a:p>
          <a:p>
            <a:endParaRPr lang="en-US" dirty="0">
              <a:ea typeface="Calibri"/>
              <a:cs typeface="Calibri"/>
            </a:endParaRPr>
          </a:p>
          <a:p>
            <a:r>
              <a:rPr lang="en-US" dirty="0" err="1">
                <a:ea typeface="Calibri" panose="020F0502020204030204"/>
                <a:cs typeface="Calibri" panose="020F0502020204030204"/>
              </a:rPr>
              <a:t>GridMet</a:t>
            </a:r>
            <a:r>
              <a:rPr lang="en-US" dirty="0">
                <a:ea typeface="Calibri"/>
                <a:cs typeface="Calibri"/>
              </a:rPr>
              <a:t> interpolates spatial attributes from PRISM and more data from re-analysis data products like the NLDAS to generate more complete climatic datasets.</a:t>
            </a:r>
          </a:p>
          <a:p>
            <a:endParaRPr lang="en-US" dirty="0"/>
          </a:p>
          <a:p>
            <a:r>
              <a:rPr lang="en-US" dirty="0"/>
              <a:t>----------Image Information Below----------</a:t>
            </a:r>
            <a:endParaRPr lang="en-US" dirty="0">
              <a:ea typeface="Calibri"/>
              <a:cs typeface="Calibri"/>
            </a:endParaRPr>
          </a:p>
          <a:p>
            <a:r>
              <a:rPr lang="en-US" dirty="0"/>
              <a:t>[Methodology Flowchart]</a:t>
            </a:r>
            <a:endParaRPr lang="en-US" dirty="0">
              <a:ea typeface="Calibri"/>
              <a:cs typeface="Calibri"/>
            </a:endParaRPr>
          </a:p>
          <a:p>
            <a:r>
              <a:rPr lang="en-US" dirty="0"/>
              <a:t>Image Credit: [</a:t>
            </a:r>
            <a:r>
              <a:rPr lang="en-US" dirty="0" err="1"/>
              <a:t>Lorryn</a:t>
            </a:r>
            <a:r>
              <a:rPr lang="en-US" dirty="0"/>
              <a:t> Andrade - Google Drawings]</a:t>
            </a:r>
            <a:endParaRPr lang="en-US" dirty="0">
              <a:ea typeface="Calibri"/>
              <a:cs typeface="Calibri"/>
            </a:endParaRPr>
          </a:p>
        </p:txBody>
      </p:sp>
      <p:sp>
        <p:nvSpPr>
          <p:cNvPr id="4" name="Slide Number Placeholder 3">
            <a:extLst>
              <a:ext uri="{FF2B5EF4-FFF2-40B4-BE49-F238E27FC236}">
                <a16:creationId xmlns:a16="http://schemas.microsoft.com/office/drawing/2014/main" id="{EC9FAEAD-7736-D4C0-31DA-F5FD30606120}"/>
              </a:ext>
            </a:extLst>
          </p:cNvPr>
          <p:cNvSpPr>
            <a:spLocks noGrp="1"/>
          </p:cNvSpPr>
          <p:nvPr>
            <p:ph type="sldNum" sz="quarter" idx="5"/>
          </p:nvPr>
        </p:nvSpPr>
        <p:spPr/>
        <p:txBody>
          <a:bodyPr/>
          <a:lstStyle/>
          <a:p>
            <a:fld id="{EFA821F6-8DDA-45C7-9D82-A9AD90F9444C}" type="slidenum">
              <a:rPr lang="en-US" smtClean="0"/>
              <a:t>11</a:t>
            </a:fld>
            <a:endParaRPr lang="en-US"/>
          </a:p>
        </p:txBody>
      </p:sp>
    </p:spTree>
    <p:extLst>
      <p:ext uri="{BB962C8B-B14F-4D97-AF65-F5344CB8AC3E}">
        <p14:creationId xmlns:p14="http://schemas.microsoft.com/office/powerpoint/2010/main" val="1067677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Speaker Notes:</a:t>
            </a:r>
          </a:p>
          <a:p>
            <a:r>
              <a:rPr lang="en-US" dirty="0">
                <a:ea typeface="Calibri"/>
                <a:cs typeface="Calibri"/>
              </a:rPr>
              <a:t>Here we can see the Standard Precipitation Index through our study period for Texas and Georgia separately. This index was obtained from </a:t>
            </a:r>
            <a:r>
              <a:rPr lang="en-US" dirty="0" err="1">
                <a:ea typeface="Calibri"/>
                <a:cs typeface="Calibri"/>
              </a:rPr>
              <a:t>GridMET</a:t>
            </a:r>
            <a:r>
              <a:rPr lang="en-US" dirty="0">
                <a:ea typeface="Calibri"/>
                <a:cs typeface="Calibri"/>
              </a:rPr>
              <a:t> and indicate drought conditions by comparing monthly precipitation totals to historical averages; this data was ultimately not incorporated into our regression models because of its redundancy with the precipitation totals from the IMERG system, but it is apparent from this visualization that 2022 was an abnormally dry year in Texas, but not in Georgia. Since our NASS Districts within states bordered each other, we can observe similarities in drought conditions within states, but there is still some variability from district to district.</a:t>
            </a:r>
          </a:p>
        </p:txBody>
      </p:sp>
      <p:sp>
        <p:nvSpPr>
          <p:cNvPr id="4" name="Slide Number Placeholder 3"/>
          <p:cNvSpPr>
            <a:spLocks noGrp="1"/>
          </p:cNvSpPr>
          <p:nvPr>
            <p:ph type="sldNum" sz="quarter" idx="5"/>
          </p:nvPr>
        </p:nvSpPr>
        <p:spPr/>
        <p:txBody>
          <a:bodyPr/>
          <a:lstStyle/>
          <a:p>
            <a:fld id="{EFA821F6-8DDA-45C7-9D82-A9AD90F9444C}" type="slidenum">
              <a:rPr lang="en-US" smtClean="0"/>
              <a:t>12</a:t>
            </a:fld>
            <a:endParaRPr lang="en-US"/>
          </a:p>
        </p:txBody>
      </p:sp>
    </p:spTree>
    <p:extLst>
      <p:ext uri="{BB962C8B-B14F-4D97-AF65-F5344CB8AC3E}">
        <p14:creationId xmlns:p14="http://schemas.microsoft.com/office/powerpoint/2010/main" val="3235907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FB7F3-D053-B9F0-4A84-4E1416191F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F8B84-375B-BA0D-7C09-A105779508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B5ABB5-9153-D587-1982-3587E08CDA0D}"/>
              </a:ext>
            </a:extLst>
          </p:cNvPr>
          <p:cNvSpPr>
            <a:spLocks noGrp="1"/>
          </p:cNvSpPr>
          <p:nvPr>
            <p:ph type="body" idx="1"/>
          </p:nvPr>
        </p:nvSpPr>
        <p:spPr/>
        <p:txBody>
          <a:bodyPr/>
          <a:lstStyle/>
          <a:p>
            <a:pPr>
              <a:lnSpc>
                <a:spcPct val="90000"/>
              </a:lnSpc>
              <a:spcBef>
                <a:spcPts val="1000"/>
              </a:spcBef>
            </a:pPr>
            <a:r>
              <a:rPr lang="en-US" dirty="0"/>
              <a:t>Speaker notes:</a:t>
            </a:r>
          </a:p>
          <a:p>
            <a:pPr>
              <a:lnSpc>
                <a:spcPct val="90000"/>
              </a:lnSpc>
              <a:spcBef>
                <a:spcPts val="1000"/>
              </a:spcBef>
            </a:pPr>
            <a:r>
              <a:rPr lang="en-US" dirty="0"/>
              <a:t>This slide presents the monthly average EVI for cultivated cotton areas and GDD from 2015 to 2024. Cotton typically requires 60 heat units to emerge from the soil. From the GDD graph, we can infer that farmers generally start planting around March, as spring begins, and harvest around November when average GDD levels are no longer sufficient to support cotton growth. The EVI graph, which reflects vegetation presence and crop health, confirms that in all districts, the growing season often starts as early as March. Most farms are planted by June, as shown by a sharp rise in EVI. Crops reach peak health around August and September, before declining in October and November during the harvest period. Comparing peak EVI values reveals that cotton plants in Georgia are greener and healthier than those in Texas. Although both regions experience similar temperature accumulation for crop growth, this difference is likely due to Georgia's higher rainfall compared to the extreme droughts Texas has faced in recent years. These droughts have been so severe that, in 2022, Texas had to abandon as much as 84% of its planted acres.</a:t>
            </a:r>
            <a:endParaRPr lang="en-US" dirty="0">
              <a:ea typeface="Calibri"/>
              <a:cs typeface="Calibri"/>
            </a:endParaRPr>
          </a:p>
        </p:txBody>
      </p:sp>
      <p:sp>
        <p:nvSpPr>
          <p:cNvPr id="4" name="Slide Number Placeholder 3">
            <a:extLst>
              <a:ext uri="{FF2B5EF4-FFF2-40B4-BE49-F238E27FC236}">
                <a16:creationId xmlns:a16="http://schemas.microsoft.com/office/drawing/2014/main" id="{12708CCF-9E51-10BF-CDF8-FD0E11C81BF5}"/>
              </a:ext>
            </a:extLst>
          </p:cNvPr>
          <p:cNvSpPr>
            <a:spLocks noGrp="1"/>
          </p:cNvSpPr>
          <p:nvPr>
            <p:ph type="sldNum" sz="quarter" idx="5"/>
          </p:nvPr>
        </p:nvSpPr>
        <p:spPr/>
        <p:txBody>
          <a:bodyPr/>
          <a:lstStyle/>
          <a:p>
            <a:fld id="{EFA821F6-8DDA-45C7-9D82-A9AD90F9444C}" type="slidenum">
              <a:rPr lang="en-US" smtClean="0"/>
              <a:t>13</a:t>
            </a:fld>
            <a:endParaRPr lang="en-US"/>
          </a:p>
        </p:txBody>
      </p:sp>
    </p:spTree>
    <p:extLst>
      <p:ext uri="{BB962C8B-B14F-4D97-AF65-F5344CB8AC3E}">
        <p14:creationId xmlns:p14="http://schemas.microsoft.com/office/powerpoint/2010/main" val="3856075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2F93D-909A-6073-586C-584ACC665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0F2E3-5B11-7BE8-B603-FBBEF8DC1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53547-0510-4A26-3677-D11C952F731C}"/>
              </a:ext>
            </a:extLst>
          </p:cNvPr>
          <p:cNvSpPr>
            <a:spLocks noGrp="1"/>
          </p:cNvSpPr>
          <p:nvPr>
            <p:ph type="body" idx="1"/>
          </p:nvPr>
        </p:nvSpPr>
        <p:spPr/>
        <p:txBody>
          <a:bodyPr/>
          <a:lstStyle/>
          <a:p>
            <a:pPr>
              <a:lnSpc>
                <a:spcPct val="90000"/>
              </a:lnSpc>
              <a:spcBef>
                <a:spcPts val="1000"/>
              </a:spcBef>
            </a:pPr>
            <a:r>
              <a:rPr lang="en-US" dirty="0"/>
              <a:t>Speaker Notes:</a:t>
            </a:r>
          </a:p>
          <a:p>
            <a:pPr>
              <a:lnSpc>
                <a:spcPct val="90000"/>
              </a:lnSpc>
              <a:spcBef>
                <a:spcPts val="1000"/>
              </a:spcBef>
            </a:pPr>
            <a:r>
              <a:rPr lang="en-US" dirty="0"/>
              <a:t>This slide shows a comparison of the 2022 EVI time series, as a representative year, to the monthly average and range for the GA-70 and TX-12 NASS districts. The 2022 EVI time series is notably higher than the average for both districts, aligning with the fact that 2022 recorded the highest yield for GA-70 and the second highest yield for TX-12 within the study timeframe.</a:t>
            </a:r>
            <a:endParaRPr lang="en-US" dirty="0">
              <a:ea typeface="Calibri"/>
              <a:cs typeface="Calibri"/>
            </a:endParaRPr>
          </a:p>
          <a:p>
            <a:pPr>
              <a:lnSpc>
                <a:spcPct val="90000"/>
              </a:lnSpc>
              <a:spcBef>
                <a:spcPts val="1000"/>
              </a:spcBef>
            </a:pPr>
            <a:r>
              <a:rPr lang="en-US" dirty="0"/>
              <a:t>However, considering the extreme drought conditions Texas experienced in 2022, our partners hypothesized that this anomaly might be due to irrigation. Observations from EVI images and Google Earth revealed that a significant portion of the Texas districts consisted of pivot irrigation farms. This represents one of the limitations of our study, as we did not account for rainfed and irrigated farms.</a:t>
            </a:r>
            <a:endParaRPr lang="en-US" dirty="0">
              <a:ea typeface="Calibri"/>
              <a:cs typeface="Calibri"/>
            </a:endParaRPr>
          </a:p>
        </p:txBody>
      </p:sp>
      <p:sp>
        <p:nvSpPr>
          <p:cNvPr id="4" name="Slide Number Placeholder 3">
            <a:extLst>
              <a:ext uri="{FF2B5EF4-FFF2-40B4-BE49-F238E27FC236}">
                <a16:creationId xmlns:a16="http://schemas.microsoft.com/office/drawing/2014/main" id="{F68CEC3C-D155-ADC7-7E07-3F16A5763756}"/>
              </a:ext>
            </a:extLst>
          </p:cNvPr>
          <p:cNvSpPr>
            <a:spLocks noGrp="1"/>
          </p:cNvSpPr>
          <p:nvPr>
            <p:ph type="sldNum" sz="quarter" idx="5"/>
          </p:nvPr>
        </p:nvSpPr>
        <p:spPr/>
        <p:txBody>
          <a:bodyPr/>
          <a:lstStyle/>
          <a:p>
            <a:fld id="{EFA821F6-8DDA-45C7-9D82-A9AD90F9444C}" type="slidenum">
              <a:rPr lang="en-US" smtClean="0"/>
              <a:t>14</a:t>
            </a:fld>
            <a:endParaRPr lang="en-US"/>
          </a:p>
        </p:txBody>
      </p:sp>
    </p:spTree>
    <p:extLst>
      <p:ext uri="{BB962C8B-B14F-4D97-AF65-F5344CB8AC3E}">
        <p14:creationId xmlns:p14="http://schemas.microsoft.com/office/powerpoint/2010/main" val="3005004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9C31E-D718-09B9-A60D-50C054919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7E7B66-37F0-5128-05D0-6BFDEEBD8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5CC67E-888E-8D41-802F-827B109B2CE8}"/>
              </a:ext>
            </a:extLst>
          </p:cNvPr>
          <p:cNvSpPr>
            <a:spLocks noGrp="1"/>
          </p:cNvSpPr>
          <p:nvPr>
            <p:ph type="body" idx="1"/>
          </p:nvPr>
        </p:nvSpPr>
        <p:spPr/>
        <p:txBody>
          <a:bodyPr/>
          <a:lstStyle/>
          <a:p>
            <a:pPr>
              <a:lnSpc>
                <a:spcPct val="90000"/>
              </a:lnSpc>
              <a:spcBef>
                <a:spcPts val="1000"/>
              </a:spcBef>
            </a:pPr>
            <a:r>
              <a:rPr lang="en-US"/>
              <a:t>Speaker Notes:</a:t>
            </a:r>
          </a:p>
          <a:p>
            <a:pPr>
              <a:lnSpc>
                <a:spcPct val="90000"/>
              </a:lnSpc>
              <a:spcBef>
                <a:spcPts val="1000"/>
              </a:spcBef>
            </a:pPr>
            <a:r>
              <a:rPr lang="en-US">
                <a:ea typeface="Calibri"/>
                <a:cs typeface="Calibri"/>
              </a:rPr>
              <a:t>In attempting to see which environmental factors may be driving differences in cotton quality, we decided that it was important to divide our analysis according to states. This graph illustrates why this was necessary- looking at the trend line of all of the data points together, there appears to be a fairly strong positive correlation between average EVI readings in July and the eventual average length uniformity readings from the end-of-season harvests; in fact, the correlation coefficient here is r = 0.77. However, this trend is driven by the fundamental differences between the two states. Within each cluster- GA districts are all in the upper right, and Texas districts are all in the lower left- we see that there is, at best, a weak association between July EVI and length uniformity.</a:t>
            </a:r>
          </a:p>
        </p:txBody>
      </p:sp>
      <p:sp>
        <p:nvSpPr>
          <p:cNvPr id="4" name="Slide Number Placeholder 3">
            <a:extLst>
              <a:ext uri="{FF2B5EF4-FFF2-40B4-BE49-F238E27FC236}">
                <a16:creationId xmlns:a16="http://schemas.microsoft.com/office/drawing/2014/main" id="{F5CA447D-EC58-267B-CA37-6BF3EB44035C}"/>
              </a:ext>
            </a:extLst>
          </p:cNvPr>
          <p:cNvSpPr>
            <a:spLocks noGrp="1"/>
          </p:cNvSpPr>
          <p:nvPr>
            <p:ph type="sldNum" sz="quarter" idx="5"/>
          </p:nvPr>
        </p:nvSpPr>
        <p:spPr/>
        <p:txBody>
          <a:bodyPr/>
          <a:lstStyle/>
          <a:p>
            <a:fld id="{EFA821F6-8DDA-45C7-9D82-A9AD90F9444C}" type="slidenum">
              <a:rPr lang="en-US" smtClean="0"/>
              <a:t>15</a:t>
            </a:fld>
            <a:endParaRPr lang="en-US"/>
          </a:p>
        </p:txBody>
      </p:sp>
    </p:spTree>
    <p:extLst>
      <p:ext uri="{BB962C8B-B14F-4D97-AF65-F5344CB8AC3E}">
        <p14:creationId xmlns:p14="http://schemas.microsoft.com/office/powerpoint/2010/main" val="1543352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D21BD-EC6B-070F-4B18-621690964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A32C1-7A5E-67E4-7272-7AF631A35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B0AA1E-2E2A-8ED5-A6F6-6CFDB840972A}"/>
              </a:ext>
            </a:extLst>
          </p:cNvPr>
          <p:cNvSpPr>
            <a:spLocks noGrp="1"/>
          </p:cNvSpPr>
          <p:nvPr>
            <p:ph type="body" idx="1"/>
          </p:nvPr>
        </p:nvSpPr>
        <p:spPr/>
        <p:txBody>
          <a:bodyPr/>
          <a:lstStyle/>
          <a:p>
            <a:r>
              <a:rPr lang="en-US"/>
              <a:t>Speaker Notes:</a:t>
            </a:r>
          </a:p>
          <a:p>
            <a:r>
              <a:rPr lang="en-US">
                <a:ea typeface="Calibri"/>
                <a:cs typeface="Calibri"/>
              </a:rPr>
              <a:t>The primary piece of our analysis to find drivers of cotton quality was a multiple regression analysis. This figure indicates which predictors were found to be consistently associated with which quality measurements at different months of the growing season in Texas. During the crop's early stages, not many variables appeared as meaningful predictors in our regression models, as evidenced by the absence of any key variables in the months of May and June. </a:t>
            </a:r>
            <a:r>
              <a:rPr lang="en-US"/>
              <a:t>In July,</a:t>
            </a:r>
            <a:r>
              <a:rPr lang="en-US">
                <a:ea typeface="Calibri"/>
                <a:cs typeface="Calibri"/>
              </a:rPr>
              <a:t> growing degree days showed a strong positive correlation with eventual average fiber length. In August, which roughly corresponds to the flowering stage for much of the crop in western Texas, precipitation was strongly associated with crops that were lower in yellowness, and root zone soil moisture was negatively associated with both fiber strength and uniformity. EVI readings in August showed a positive association with the brightness of the crop at the time of processing.  </a:t>
            </a:r>
            <a:r>
              <a:rPr lang="en-US"/>
              <a:t>Moving into the back half of the growing season, heat in September generally led to thicker fibers, as show by the positive correlation between September GDD and </a:t>
            </a:r>
            <a:r>
              <a:rPr lang="en-US" err="1"/>
              <a:t>micronaire</a:t>
            </a:r>
            <a:r>
              <a:rPr lang="en-US"/>
              <a:t>. At the end of the season, both high precipitation and high root zone soil moisture in a district were associated with crops that had more surface area trash and were darker in color. While high trash matter is an undesirable outcome, darker color in and of itself is not necessarily a negative outcome, as the color grade of a bale depends on both its reflectance and its yellowness measurement.</a:t>
            </a:r>
            <a:endParaRPr lang="en-US">
              <a:ea typeface="Calibri"/>
              <a:cs typeface="Calibri"/>
            </a:endParaRPr>
          </a:p>
        </p:txBody>
      </p:sp>
      <p:sp>
        <p:nvSpPr>
          <p:cNvPr id="4" name="Slide Number Placeholder 3">
            <a:extLst>
              <a:ext uri="{FF2B5EF4-FFF2-40B4-BE49-F238E27FC236}">
                <a16:creationId xmlns:a16="http://schemas.microsoft.com/office/drawing/2014/main" id="{1CFF0396-2025-6A40-D414-BEE10D8967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A821F6-8DDA-45C7-9D82-A9AD90F944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171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CD988-DA84-6687-915B-FCCEB0C16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843D62-AC92-6B4C-9C46-C834E98964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28D677-46F8-282C-7E85-A6CD94AC9D20}"/>
              </a:ext>
            </a:extLst>
          </p:cNvPr>
          <p:cNvSpPr>
            <a:spLocks noGrp="1"/>
          </p:cNvSpPr>
          <p:nvPr>
            <p:ph type="body" idx="1"/>
          </p:nvPr>
        </p:nvSpPr>
        <p:spPr/>
        <p:txBody>
          <a:bodyPr/>
          <a:lstStyle/>
          <a:p>
            <a:r>
              <a:rPr lang="en-US" dirty="0"/>
              <a:t>Speaker Notes:</a:t>
            </a:r>
            <a:endParaRPr lang="en-US" dirty="0">
              <a:ea typeface="Calibri"/>
              <a:cs typeface="Calibri"/>
            </a:endParaRPr>
          </a:p>
          <a:p>
            <a:r>
              <a:rPr lang="en-US" dirty="0">
                <a:ea typeface="Calibri"/>
                <a:cs typeface="Calibri"/>
              </a:rPr>
              <a:t>In Georgia, we had difficulty establishing convincing associations between our predictors and the cotton variables due to low statistical power in our study. However, we were still able to perform correlation analyses and noted that the Enhanced Vegetation Index demonstrated a moderate correlation with three important cotton measurements throughout the summer months. As early as July, EVI was demonstrating a positive correlation with both fiber strength and fiber length, and this persisted throughout August and September. July and August correspond to the flowering and boll development stages of the cotton crop. Cotton fiber length is completely determined during the first three weeks after the flower has been fertilized and the closed boll is developing, so the pattern shown in the scatterplot here makes sense- when we pick up on higher-than-normal EVI readings from remotely sensed cotton fields during the flowering and boll development stages (indicating vigorous crops) we can anticipate that the fiber lengths at harvest time will generally be higher-than-normal as well. </a:t>
            </a:r>
          </a:p>
        </p:txBody>
      </p:sp>
      <p:sp>
        <p:nvSpPr>
          <p:cNvPr id="4" name="Slide Number Placeholder 3">
            <a:extLst>
              <a:ext uri="{FF2B5EF4-FFF2-40B4-BE49-F238E27FC236}">
                <a16:creationId xmlns:a16="http://schemas.microsoft.com/office/drawing/2014/main" id="{7C2C5204-BC42-1B6E-9C71-F5DE77772813}"/>
              </a:ext>
            </a:extLst>
          </p:cNvPr>
          <p:cNvSpPr>
            <a:spLocks noGrp="1"/>
          </p:cNvSpPr>
          <p:nvPr>
            <p:ph type="sldNum" sz="quarter" idx="5"/>
          </p:nvPr>
        </p:nvSpPr>
        <p:spPr/>
        <p:txBody>
          <a:bodyPr/>
          <a:lstStyle/>
          <a:p>
            <a:fld id="{EFA821F6-8DDA-45C7-9D82-A9AD90F9444C}" type="slidenum">
              <a:rPr lang="en-US" smtClean="0"/>
              <a:t>17</a:t>
            </a:fld>
            <a:endParaRPr lang="en-US"/>
          </a:p>
        </p:txBody>
      </p:sp>
    </p:spTree>
    <p:extLst>
      <p:ext uri="{BB962C8B-B14F-4D97-AF65-F5344CB8AC3E}">
        <p14:creationId xmlns:p14="http://schemas.microsoft.com/office/powerpoint/2010/main" val="195258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533FE-CB3E-BF12-5454-15C1BA4F5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54211E-1181-386C-164B-2D3C636A96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2193C-616B-105D-9F36-77AC32656388}"/>
              </a:ext>
            </a:extLst>
          </p:cNvPr>
          <p:cNvSpPr>
            <a:spLocks noGrp="1"/>
          </p:cNvSpPr>
          <p:nvPr>
            <p:ph type="body" idx="1"/>
          </p:nvPr>
        </p:nvSpPr>
        <p:spPr/>
        <p:txBody>
          <a:bodyPr/>
          <a:lstStyle/>
          <a:p>
            <a:r>
              <a:rPr lang="en-US"/>
              <a:t>Speaker Notes:</a:t>
            </a:r>
          </a:p>
          <a:p>
            <a:r>
              <a:rPr lang="en-US">
                <a:ea typeface="Calibri"/>
                <a:cs typeface="Calibri"/>
              </a:rPr>
              <a:t>Over those same months of July through September in Georgia, EVI demonstrated a persistent negative correlation with the average </a:t>
            </a:r>
            <a:r>
              <a:rPr lang="en-US" err="1">
                <a:ea typeface="Calibri"/>
                <a:cs typeface="Calibri"/>
              </a:rPr>
              <a:t>micronaire</a:t>
            </a:r>
            <a:r>
              <a:rPr lang="en-US">
                <a:ea typeface="Calibri"/>
                <a:cs typeface="Calibri"/>
              </a:rPr>
              <a:t> of the eventual crop. Shown here is a scatterplot of the average September EVI versus average </a:t>
            </a:r>
            <a:r>
              <a:rPr lang="en-US" err="1">
                <a:ea typeface="Calibri"/>
                <a:cs typeface="Calibri"/>
              </a:rPr>
              <a:t>micronaire</a:t>
            </a:r>
            <a:r>
              <a:rPr lang="en-US">
                <a:ea typeface="Calibri"/>
                <a:cs typeface="Calibri"/>
              </a:rPr>
              <a:t> for the ten years of the study.  On a previous slide, we saw that average September EVI readings in cotton fields of this part of Georgia were about 0.65; following that value up to the trendline, this was associated with crops whose average </a:t>
            </a:r>
            <a:r>
              <a:rPr lang="en-US" err="1">
                <a:ea typeface="Calibri"/>
                <a:cs typeface="Calibri"/>
              </a:rPr>
              <a:t>micronaire</a:t>
            </a:r>
            <a:r>
              <a:rPr lang="en-US">
                <a:ea typeface="Calibri"/>
                <a:cs typeface="Calibri"/>
              </a:rPr>
              <a:t> readings were about 4.45, which is at the upper end of the range of desirable values for micronaire. A plausible interpretation of the negative trend seen here is that crops with lower-than-average EVI readings in September (on the left side of the graph) are an indication that bolls have been shed from plants and/or have opened prematurely due to stress. Both of these possibilities lead to an over-concentration of carbohydrates in the cotton fibers that remain, causing cells walls to thicken and </a:t>
            </a:r>
            <a:r>
              <a:rPr lang="en-US" err="1">
                <a:ea typeface="Calibri"/>
                <a:cs typeface="Calibri"/>
              </a:rPr>
              <a:t>micronaire</a:t>
            </a:r>
            <a:r>
              <a:rPr lang="en-US">
                <a:ea typeface="Calibri"/>
                <a:cs typeface="Calibri"/>
              </a:rPr>
              <a:t> to increase. The main take-away from these last two slides is that indices derived from satellite observations taken in mid-summer can provide an indication of the average quality readings of the crops that will be harvested in autumn.  One further interesting finding in Georgia was that similar to Texas, there was a strong negative correlation between the late-season precipitation and root zone soil moisture readings and the brightness of the crop. </a:t>
            </a:r>
            <a:endParaRPr lang="en-US"/>
          </a:p>
        </p:txBody>
      </p:sp>
      <p:sp>
        <p:nvSpPr>
          <p:cNvPr id="4" name="Slide Number Placeholder 3">
            <a:extLst>
              <a:ext uri="{FF2B5EF4-FFF2-40B4-BE49-F238E27FC236}">
                <a16:creationId xmlns:a16="http://schemas.microsoft.com/office/drawing/2014/main" id="{B82EF979-AA8E-DECF-ADE7-C05D81CDE708}"/>
              </a:ext>
            </a:extLst>
          </p:cNvPr>
          <p:cNvSpPr>
            <a:spLocks noGrp="1"/>
          </p:cNvSpPr>
          <p:nvPr>
            <p:ph type="sldNum" sz="quarter" idx="5"/>
          </p:nvPr>
        </p:nvSpPr>
        <p:spPr/>
        <p:txBody>
          <a:bodyPr/>
          <a:lstStyle/>
          <a:p>
            <a:fld id="{EFA821F6-8DDA-45C7-9D82-A9AD90F9444C}" type="slidenum">
              <a:rPr lang="en-US" smtClean="0"/>
              <a:t>18</a:t>
            </a:fld>
            <a:endParaRPr lang="en-US"/>
          </a:p>
        </p:txBody>
      </p:sp>
    </p:spTree>
    <p:extLst>
      <p:ext uri="{BB962C8B-B14F-4D97-AF65-F5344CB8AC3E}">
        <p14:creationId xmlns:p14="http://schemas.microsoft.com/office/powerpoint/2010/main" val="2876069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r>
              <a:rPr lang="en-US"/>
              <a:t>We compared the predictive power of our regression models that incorporated remote sensing observations to those models that used only modeled data from weather stations. The smaller models used only Growing Degree Days and maximum wind speeds, while the larger models used this data, as well as the Enhanced Vegetation Index, Root Zone Soil Moisture estimates, and IMERG precipitation estimates. Since adding more variables to a linear regression model can only increase the amount of variation in the response variable that the model is able to explain, we used adjusted R squared as the metric to compare the two different types of models. Adjusted R squared penalizes models which have irrelevant or highly collinear variables as predictors, and is generally regarded as a reliable tool for evaluating the performance of models with differing numbers of predictors. The side-by-side bar chart shows that for each of the primary quality metrics we examined (with the exception of yellowness), the model that used predictors based on satellite data outperformed the simpler models, and by a large margin in some cases. This indicates the promise of incorporating remote sensing observations into predictions for the quality of cotton harvests, even at the coarse spatial scale of multi-county agricultural districts.</a:t>
            </a:r>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A821F6-8DDA-45C7-9D82-A9AD90F944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89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Speaker Notes:</a:t>
            </a:r>
          </a:p>
          <a:p>
            <a:r>
              <a:rPr lang="en-US"/>
              <a:t>Before we go further, we will briefly introduce ourselves! </a:t>
            </a:r>
            <a:endParaRPr lang="en-US">
              <a:ea typeface="Calibri"/>
              <a:cs typeface="Calibri"/>
            </a:endParaRPr>
          </a:p>
          <a:p>
            <a:endParaRPr lang="en-US">
              <a:ea typeface="Calibri"/>
              <a:cs typeface="Calibri"/>
            </a:endParaRPr>
          </a:p>
          <a:p>
            <a:r>
              <a:rPr lang="en-US">
                <a:ea typeface="Calibri"/>
                <a:cs typeface="Calibri"/>
              </a:rPr>
              <a:t>Nick Grener </a:t>
            </a:r>
          </a:p>
          <a:p>
            <a:r>
              <a:rPr lang="en-US">
                <a:ea typeface="Calibri"/>
                <a:cs typeface="Calibri"/>
              </a:rPr>
              <a:t>Kelechi Igwe </a:t>
            </a:r>
          </a:p>
          <a:p>
            <a:r>
              <a:rPr lang="en-US">
                <a:ea typeface="Calibri"/>
                <a:cs typeface="Calibri"/>
              </a:rPr>
              <a:t>Henry Osei</a:t>
            </a:r>
          </a:p>
          <a:p>
            <a:r>
              <a:rPr lang="en-US">
                <a:ea typeface="Calibri"/>
                <a:cs typeface="Calibri"/>
              </a:rPr>
              <a:t>Lorryn Andrade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2</a:t>
            </a:fld>
            <a:endParaRPr lang="en-US"/>
          </a:p>
        </p:txBody>
      </p:sp>
    </p:spTree>
    <p:extLst>
      <p:ext uri="{BB962C8B-B14F-4D97-AF65-F5344CB8AC3E}">
        <p14:creationId xmlns:p14="http://schemas.microsoft.com/office/powerpoint/2010/main" val="933970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r>
              <a:rPr lang="en-US">
                <a:ea typeface="Calibri"/>
                <a:cs typeface="Calibri"/>
              </a:rPr>
              <a:t>In conclusion, our feasibility study demonstrated the value of incorporating satellite data into predictions of cotton quality measures. The tentative findings from this study were that wet autumns were associated with lower brightness in cotton crops across both states, summer EVI readings had moderate-to-strong associations with some quality variables in Georgia, and August moisture was an important driver of multiple quality variables in Texas. More years of data collection and analysis could expand upon these connections.</a:t>
            </a:r>
          </a:p>
          <a:p>
            <a:endParaRPr lang="en-US"/>
          </a:p>
          <a:p>
            <a:r>
              <a:rPr lang="en-US"/>
              <a:t>Image Credit: Microsoft PowerPoint Icons</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20</a:t>
            </a:fld>
            <a:endParaRPr lang="en-US"/>
          </a:p>
        </p:txBody>
      </p:sp>
    </p:spTree>
    <p:extLst>
      <p:ext uri="{BB962C8B-B14F-4D97-AF65-F5344CB8AC3E}">
        <p14:creationId xmlns:p14="http://schemas.microsoft.com/office/powerpoint/2010/main" val="1873307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Speaker Notes: </a:t>
            </a:r>
            <a:endParaRPr lang="en-US" dirty="0"/>
          </a:p>
          <a:p>
            <a:r>
              <a:rPr lang="en-US" dirty="0"/>
              <a:t>We'll close with some words of caution about reading too much into our results and share ideas about how future research in this domain could ideally improve upon some of the constraints we faced, first of which was the simple time constraint imposed by the length of the DEVELOP term. </a:t>
            </a:r>
          </a:p>
          <a:p>
            <a:r>
              <a:rPr lang="en-US" dirty="0"/>
              <a:t>We were not able to obtain complete data in counties and districts where there were a small number of cotton gins due to privacy issues. This required dropping one of the NASS districts that was in our original scope (GA-90) from the study.  </a:t>
            </a:r>
          </a:p>
          <a:p>
            <a:r>
              <a:rPr lang="en-US" dirty="0"/>
              <a:t>Another major limitation to our study had to do with assumptions regarding the cotton quality data- we were provided the date when, and the location where, the quality measurements were taken as each cotton bale was processed, but not when the crop was planted nor harvested, nor the exact location that it was grown, which actually could have been in a different district than where the processing occurred. </a:t>
            </a:r>
          </a:p>
          <a:p>
            <a:r>
              <a:rPr lang="en-US" dirty="0"/>
              <a:t>A final note of caution regarding this study concerns survival bias. We found out partway through our project that abandonment rates were actually quite high for some of the drought years in Texas, reaching a peak of 84% abandonment in 2022.  However, we only received quality readings from cotton fields that were harvested. So fields that were abandoned mid-season due to unpromising conditions were not included in the analysis, and these fields can safely be assumed to be of lower quality, which probably led to some biased associations in our models. </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r>
              <a:rPr lang="en-US" dirty="0"/>
              <a:t>Image Credit: Microsoft PowerPoint Icons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21</a:t>
            </a:fld>
            <a:endParaRPr lang="en-US"/>
          </a:p>
        </p:txBody>
      </p:sp>
    </p:spTree>
    <p:extLst>
      <p:ext uri="{BB962C8B-B14F-4D97-AF65-F5344CB8AC3E}">
        <p14:creationId xmlns:p14="http://schemas.microsoft.com/office/powerpoint/2010/main" val="4220223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r>
              <a:rPr lang="en-US">
                <a:ea typeface="Calibri"/>
                <a:cs typeface="Calibri"/>
              </a:rPr>
              <a:t>We wish to express our sincere thanks to a number of people who provided valuable guidance and insightful ideas throughout this experience.</a:t>
            </a:r>
            <a:endParaRPr lang="en-US"/>
          </a:p>
          <a:p>
            <a:endParaRPr lang="en-US"/>
          </a:p>
        </p:txBody>
      </p:sp>
      <p:sp>
        <p:nvSpPr>
          <p:cNvPr id="4" name="Slide Number Placeholder 3"/>
          <p:cNvSpPr>
            <a:spLocks noGrp="1"/>
          </p:cNvSpPr>
          <p:nvPr>
            <p:ph type="sldNum" sz="quarter" idx="5"/>
          </p:nvPr>
        </p:nvSpPr>
        <p:spPr/>
        <p:txBody>
          <a:bodyPr/>
          <a:lstStyle/>
          <a:p>
            <a:fld id="{EFA821F6-8DDA-45C7-9D82-A9AD90F9444C}" type="slidenum">
              <a:rPr lang="en-US" smtClean="0"/>
              <a:t>22</a:t>
            </a:fld>
            <a:endParaRPr lang="en-US"/>
          </a:p>
        </p:txBody>
      </p:sp>
    </p:spTree>
    <p:extLst>
      <p:ext uri="{BB962C8B-B14F-4D97-AF65-F5344CB8AC3E}">
        <p14:creationId xmlns:p14="http://schemas.microsoft.com/office/powerpoint/2010/main" val="912964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Speaker Notes: </a:t>
            </a:r>
            <a:endParaRPr lang="en-US" dirty="0"/>
          </a:p>
          <a:p>
            <a:r>
              <a:rPr lang="en-US" dirty="0"/>
              <a:t>We'll close with some words of caution about reading too much into our results and share ideas about how future research in this domain could ideally improve upon some of the constraints we faced, first of which was the simple time constraint imposed by the length of the DEVELOP term. </a:t>
            </a:r>
          </a:p>
          <a:p>
            <a:r>
              <a:rPr lang="en-US" dirty="0"/>
              <a:t>We were not able to obtain complete data in counties and districts where there were a small number of cotton gins due to privacy issues. This required dropping one of the NASS districts that was in our original scope (GA-90) from the study.  </a:t>
            </a:r>
          </a:p>
          <a:p>
            <a:r>
              <a:rPr lang="en-US" dirty="0"/>
              <a:t>Another major limitation to our study had to do with assumptions regarding the cotton quality data- we were provided the date when, and the location where, the quality measurements were taken as each cotton bale was processed, but not when the crop was planted nor harvested, nor the exact location that it was grown, which actually could have been in a different district than where the processing occurred. </a:t>
            </a:r>
          </a:p>
          <a:p>
            <a:r>
              <a:rPr lang="en-US" dirty="0"/>
              <a:t>A final note of caution regarding this study concerns survival bias. We found out partway through our project that abandonment rates were actually quite high for some of the drought years in Texas, reaching a peak of 84% abandonment in 2022.  However, we only received quality readings from cotton fields that were harvested. So fields that were abandoned mid-season due to unpromising conditions were not included in the analysis, and these fields can safely be assumed to be of lower quality, which probably led to some biased associations in our models. </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r>
              <a:rPr lang="en-US" dirty="0"/>
              <a:t>Image Credit: Microsoft PowerPoint Icons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23</a:t>
            </a:fld>
            <a:endParaRPr lang="en-US"/>
          </a:p>
        </p:txBody>
      </p:sp>
    </p:spTree>
    <p:extLst>
      <p:ext uri="{BB962C8B-B14F-4D97-AF65-F5344CB8AC3E}">
        <p14:creationId xmlns:p14="http://schemas.microsoft.com/office/powerpoint/2010/main" val="4144794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BEE9-8A93-6DD5-8A9C-5B4C9A6D6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775DF-59A4-085E-B0B9-EEDCB1209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2A492-A6F3-4979-6EC0-9C6E2A947047}"/>
              </a:ext>
            </a:extLst>
          </p:cNvPr>
          <p:cNvSpPr>
            <a:spLocks noGrp="1"/>
          </p:cNvSpPr>
          <p:nvPr>
            <p:ph type="body" idx="1"/>
          </p:nvPr>
        </p:nvSpPr>
        <p:spPr/>
        <p:txBody>
          <a:bodyPr/>
          <a:lstStyle/>
          <a:p>
            <a:r>
              <a:rPr lang="en-US"/>
              <a:t>Speaker Notes:</a:t>
            </a:r>
          </a:p>
          <a:p>
            <a:r>
              <a:rPr lang="en-US">
                <a:ea typeface="Calibri"/>
                <a:cs typeface="Calibri"/>
              </a:rPr>
              <a:t>The primary piece of our analysis to find drivers of cotton quality was a multiple regression analysis. This slide and the following one show an annual map of which predictors were found to be consistently associated with certain quality measures at various times of the growing season in Texas. During the crop's early stages, not many variables appeared as meaningful predictors in our regression models. Only growing degree days in July showed a strong positive correlation with eventual average fiber length. In August, which roughly corresponds to the flowering and boll development stage for much of the crop in western Texas, the precipitation was strongly associated with crops were lower in yellowness, while root zone soil moisture was negatively associated with both fiber strength and uniformity. EVI readings in August showed a positive association with the brightness of the crop at the time of processing.  </a:t>
            </a:r>
            <a:endParaRPr lang="en-US"/>
          </a:p>
        </p:txBody>
      </p:sp>
      <p:sp>
        <p:nvSpPr>
          <p:cNvPr id="4" name="Slide Number Placeholder 3">
            <a:extLst>
              <a:ext uri="{FF2B5EF4-FFF2-40B4-BE49-F238E27FC236}">
                <a16:creationId xmlns:a16="http://schemas.microsoft.com/office/drawing/2014/main" id="{1D59EEE2-820D-5028-B0AC-35EE3A332318}"/>
              </a:ext>
            </a:extLst>
          </p:cNvPr>
          <p:cNvSpPr>
            <a:spLocks noGrp="1"/>
          </p:cNvSpPr>
          <p:nvPr>
            <p:ph type="sldNum" sz="quarter" idx="5"/>
          </p:nvPr>
        </p:nvSpPr>
        <p:spPr/>
        <p:txBody>
          <a:bodyPr/>
          <a:lstStyle/>
          <a:p>
            <a:fld id="{EFA821F6-8DDA-45C7-9D82-A9AD90F9444C}" type="slidenum">
              <a:rPr lang="en-US" smtClean="0"/>
              <a:t>24</a:t>
            </a:fld>
            <a:endParaRPr lang="en-US"/>
          </a:p>
        </p:txBody>
      </p:sp>
    </p:spTree>
    <p:extLst>
      <p:ext uri="{BB962C8B-B14F-4D97-AF65-F5344CB8AC3E}">
        <p14:creationId xmlns:p14="http://schemas.microsoft.com/office/powerpoint/2010/main" val="2931116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6D197-89B7-2383-2775-4C56B1DF8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D221E-5DEC-B735-82A6-F761C2E8F4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27F24-D8E9-1ED2-B70D-0EC62CB496B5}"/>
              </a:ext>
            </a:extLst>
          </p:cNvPr>
          <p:cNvSpPr>
            <a:spLocks noGrp="1"/>
          </p:cNvSpPr>
          <p:nvPr>
            <p:ph type="body" idx="1"/>
          </p:nvPr>
        </p:nvSpPr>
        <p:spPr/>
        <p:txBody>
          <a:bodyPr/>
          <a:lstStyle/>
          <a:p>
            <a:r>
              <a:rPr lang="en-US" dirty="0"/>
              <a:t>Speaker Notes:</a:t>
            </a:r>
          </a:p>
          <a:p>
            <a:r>
              <a:rPr lang="en-US" dirty="0">
                <a:ea typeface="Calibri"/>
                <a:cs typeface="Calibri"/>
              </a:rPr>
              <a:t>Moving into the back half of the growing season, heat in September (as measured by GDD) generally led to thicker fibers. At the end of the season, high root zone soil moisture (estimated at a depth of 5 centimeters to 1 meter) in a district was associated with crops that had more surface area trash, lower fiber strength, and were darker in color.  When precipitation was high at the end of the growing season, there was a similar correlation with crops that were high in trash matter and darker in color. </a:t>
            </a:r>
            <a:endParaRPr lang="en-US" dirty="0"/>
          </a:p>
        </p:txBody>
      </p:sp>
      <p:sp>
        <p:nvSpPr>
          <p:cNvPr id="4" name="Slide Number Placeholder 3">
            <a:extLst>
              <a:ext uri="{FF2B5EF4-FFF2-40B4-BE49-F238E27FC236}">
                <a16:creationId xmlns:a16="http://schemas.microsoft.com/office/drawing/2014/main" id="{A9B70472-8179-56B5-401A-651BFF276C26}"/>
              </a:ext>
            </a:extLst>
          </p:cNvPr>
          <p:cNvSpPr>
            <a:spLocks noGrp="1"/>
          </p:cNvSpPr>
          <p:nvPr>
            <p:ph type="sldNum" sz="quarter" idx="5"/>
          </p:nvPr>
        </p:nvSpPr>
        <p:spPr/>
        <p:txBody>
          <a:bodyPr/>
          <a:lstStyle/>
          <a:p>
            <a:fld id="{EFA821F6-8DDA-45C7-9D82-A9AD90F9444C}" type="slidenum">
              <a:rPr lang="en-US" smtClean="0"/>
              <a:t>25</a:t>
            </a:fld>
            <a:endParaRPr lang="en-US"/>
          </a:p>
        </p:txBody>
      </p:sp>
    </p:spTree>
    <p:extLst>
      <p:ext uri="{BB962C8B-B14F-4D97-AF65-F5344CB8AC3E}">
        <p14:creationId xmlns:p14="http://schemas.microsoft.com/office/powerpoint/2010/main" val="2561432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r>
              <a:rPr lang="en-US" dirty="0"/>
              <a:t>The United States (U.S.) plays a key role in the global textile industry as the third-largest producer of cotton fiber, providing approximately 35% of global cotton exports in recent years. </a:t>
            </a:r>
          </a:p>
          <a:p>
            <a:r>
              <a:rPr lang="en-US" dirty="0"/>
              <a:t>Clothing is the most prominent use of cotton, but it is a versatile commodity found in many home textiles and medical supplies as well. </a:t>
            </a:r>
            <a:endParaRPr lang="en-US" dirty="0">
              <a:ea typeface="Calibri" panose="020F0502020204030204"/>
              <a:cs typeface="Calibri" panose="020F0502020204030204"/>
            </a:endParaRPr>
          </a:p>
          <a:p>
            <a:r>
              <a:rPr lang="en-US" dirty="0"/>
              <a:t>The U.S. cotton industry faced several significant challenges in 2024, including low prices, high production costs, and weak demand. </a:t>
            </a:r>
          </a:p>
          <a:p>
            <a:r>
              <a:rPr lang="en-US" dirty="0"/>
              <a:t>These factors combined to make 2024 another difficult year for cotton growers. The cost of fiber substitutes (particularly polyester and other synthetics) also impacts the price of cotton. If cotton prices rise too high, manufacturers can substitute synthetics in place of cotton. Given the number and variety of alternatives, cotton producers face stiff price competition and continually operate in a competitive environment, so maintaining consistent harvests of high quality is vital.</a:t>
            </a:r>
            <a:endParaRPr lang="en-US" dirty="0">
              <a:ea typeface="Calibri"/>
              <a:cs typeface="Calibri"/>
            </a:endParaRPr>
          </a:p>
          <a:p>
            <a:endParaRPr lang="en-US" dirty="0"/>
          </a:p>
          <a:p>
            <a:r>
              <a:rPr lang="en-US" dirty="0"/>
              <a:t>------- Image Credits -------</a:t>
            </a:r>
            <a:endParaRPr lang="en-US" dirty="0">
              <a:ea typeface="Calibri"/>
              <a:cs typeface="Calibri"/>
            </a:endParaRPr>
          </a:p>
          <a:p>
            <a:r>
              <a:rPr lang="en-US" dirty="0"/>
              <a:t>Image Credit: Rene Carranza</a:t>
            </a:r>
            <a:endParaRPr lang="en-US" dirty="0">
              <a:ea typeface="Calibri"/>
              <a:cs typeface="Calibri"/>
            </a:endParaRPr>
          </a:p>
          <a:p>
            <a:r>
              <a:rPr lang="en-US" dirty="0"/>
              <a:t>Image Title: Cotton Grading Complex in Lubbock, Texas on 14 September 2022. </a:t>
            </a:r>
            <a:endParaRPr lang="en-US" dirty="0">
              <a:ea typeface="Calibri"/>
              <a:cs typeface="Calibri"/>
            </a:endParaRPr>
          </a:p>
          <a:p>
            <a:r>
              <a:rPr lang="en-US" dirty="0"/>
              <a:t>Image Source: </a:t>
            </a:r>
            <a:r>
              <a:rPr lang="en-US" dirty="0">
                <a:hlinkClick r:id="rId3"/>
              </a:rPr>
              <a:t>https://www.flickr.com/photos/usdagov/52453338234/in/photostream/</a:t>
            </a:r>
            <a:endParaRPr lang="en-US" dirty="0"/>
          </a:p>
          <a:p>
            <a:r>
              <a:rPr lang="en-US" dirty="0"/>
              <a:t> licensed under CC by Public Domain Mark 1.0</a:t>
            </a:r>
            <a:endParaRPr lang="en-US" dirty="0">
              <a:ea typeface="Calibri"/>
              <a:cs typeface="Calibri"/>
            </a:endParaRPr>
          </a:p>
          <a:p>
            <a:endParaRPr lang="en-US" dirty="0">
              <a:ea typeface="Calibri"/>
              <a:cs typeface="Calibri"/>
            </a:endParaRPr>
          </a:p>
          <a:p>
            <a:r>
              <a:rPr lang="en-US" dirty="0"/>
              <a:t>------- Image Credits -------</a:t>
            </a:r>
            <a:endParaRPr lang="en-US" dirty="0">
              <a:ea typeface="Calibri" panose="020F0502020204030204"/>
              <a:cs typeface="Calibri" panose="020F0502020204030204"/>
            </a:endParaRPr>
          </a:p>
          <a:p>
            <a:r>
              <a:rPr lang="en-US" dirty="0"/>
              <a:t>Image Credit: Matthew Pelletier</a:t>
            </a:r>
            <a:endParaRPr lang="en-US" dirty="0">
              <a:ea typeface="Calibri"/>
              <a:cs typeface="Calibri"/>
            </a:endParaRPr>
          </a:p>
          <a:p>
            <a:r>
              <a:rPr lang="en-US" dirty="0"/>
              <a:t>Image Title: Color image showing high levels of trash in a sample of cotton before ginning. </a:t>
            </a:r>
            <a:endParaRPr lang="en-US" dirty="0">
              <a:ea typeface="Calibri"/>
              <a:cs typeface="Calibri"/>
            </a:endParaRPr>
          </a:p>
          <a:p>
            <a:r>
              <a:rPr lang="en-US" dirty="0"/>
              <a:t>Image Source: </a:t>
            </a:r>
            <a:r>
              <a:rPr lang="en-US" dirty="0">
                <a:hlinkClick r:id="rId4"/>
              </a:rPr>
              <a:t>https://www.ars.usda.gov/oc/images/photos/nov08/d1269-1/</a:t>
            </a:r>
            <a:endParaRPr lang="en-US" dirty="0"/>
          </a:p>
          <a:p>
            <a:r>
              <a:rPr lang="en-US" dirty="0"/>
              <a:t> Photo courtesy of USDA Agricultural Research Service</a:t>
            </a:r>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3</a:t>
            </a:fld>
            <a:endParaRPr lang="en-US"/>
          </a:p>
        </p:txBody>
      </p:sp>
    </p:spTree>
    <p:extLst>
      <p:ext uri="{BB962C8B-B14F-4D97-AF65-F5344CB8AC3E}">
        <p14:creationId xmlns:p14="http://schemas.microsoft.com/office/powerpoint/2010/main" val="4239893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ea typeface="Calibri" panose="020F0502020204030204"/>
                <a:cs typeface="Calibri" panose="020F0502020204030204"/>
              </a:rPr>
              <a:t>Speaker Notes: </a:t>
            </a:r>
            <a:endParaRPr lang="en-US" dirty="0"/>
          </a:p>
          <a:p>
            <a:pPr>
              <a:lnSpc>
                <a:spcPct val="90000"/>
              </a:lnSpc>
              <a:spcBef>
                <a:spcPts val="1000"/>
              </a:spcBef>
            </a:pPr>
            <a:r>
              <a:rPr lang="en-US" dirty="0">
                <a:ea typeface="Calibri" panose="020F0502020204030204"/>
                <a:cs typeface="Calibri" panose="020F0502020204030204"/>
              </a:rPr>
              <a:t>Our partners in this study are invested in the continued success of the US cotton industry and </a:t>
            </a:r>
            <a:r>
              <a:rPr lang="en-US" dirty="0"/>
              <a:t>are interested in understanding the environmental drivers of cotton quality and yield across high producing regions in the U.S. We worked with two agencies within the U.S. Department of Agriculture:</a:t>
            </a:r>
            <a:endParaRPr lang="en-US" dirty="0">
              <a:ea typeface="Calibri"/>
              <a:cs typeface="Calibri"/>
            </a:endParaRPr>
          </a:p>
          <a:p>
            <a:pPr marL="342900" indent="-342900">
              <a:lnSpc>
                <a:spcPct val="90000"/>
              </a:lnSpc>
              <a:spcBef>
                <a:spcPts val="1000"/>
              </a:spcBef>
              <a:buFont typeface="Arial,Sans-Serif"/>
              <a:buChar char="•"/>
            </a:pPr>
            <a:r>
              <a:rPr lang="en-US" dirty="0"/>
              <a:t>The Agricultural Research Service (ARS)- specifically the Cotton Quality and Innovation (CQI) Research Unit- develops new processes, applications and product-enabling technologies which facilitate the expanded use and enhanced value of U.S. cotton.</a:t>
            </a:r>
            <a:endParaRPr lang="en-US" dirty="0">
              <a:ea typeface="Calibri"/>
              <a:cs typeface="Calibri"/>
            </a:endParaRPr>
          </a:p>
          <a:p>
            <a:pPr marL="342900" indent="-342900">
              <a:lnSpc>
                <a:spcPct val="90000"/>
              </a:lnSpc>
              <a:spcBef>
                <a:spcPts val="1000"/>
              </a:spcBef>
              <a:buFont typeface="Arial,Sans-Serif"/>
              <a:buChar char="•"/>
            </a:pPr>
            <a:r>
              <a:rPr lang="en-US" dirty="0"/>
              <a:t>The Agricultural Marketing Service (AMS) administers programs that create domestic and international marketing opportunities for U.S. producers of food, fiber, and specialty crops. AMS also provides the agriculture industry with valuable services to ensure the quality and availability of wholesome food for consumers across the country.</a:t>
            </a:r>
            <a:endParaRPr lang="en-US" dirty="0">
              <a:ea typeface="Calibri"/>
              <a:cs typeface="Calibri"/>
            </a:endParaRPr>
          </a:p>
          <a:p>
            <a:pPr marL="342900" indent="-342900">
              <a:lnSpc>
                <a:spcPct val="90000"/>
              </a:lnSpc>
              <a:spcBef>
                <a:spcPts val="1000"/>
              </a:spcBef>
              <a:buFont typeface="Arial,Sans-Serif"/>
              <a:buChar char="•"/>
            </a:pPr>
            <a:r>
              <a:rPr lang="en-US" dirty="0"/>
              <a:t>A third partner in our project was Cotton Incorporated, a not-for-profit company that provides the resources and research needed to help companies develop and market superior, innovative, and profitable cotton products. </a:t>
            </a:r>
            <a:endParaRPr lang="en-US" dirty="0">
              <a:ea typeface="Calibri"/>
              <a:cs typeface="Calibri"/>
            </a:endParaRPr>
          </a:p>
          <a:p>
            <a:pPr>
              <a:lnSpc>
                <a:spcPct val="90000"/>
              </a:lnSpc>
              <a:spcBef>
                <a:spcPts val="1000"/>
              </a:spcBef>
            </a:pPr>
            <a:r>
              <a:rPr lang="en-US" dirty="0">
                <a:ea typeface="Calibri"/>
                <a:cs typeface="Calibri"/>
              </a:rPr>
              <a:t>Throughout the course of our project, in addition to providing us with some of the data needed to complete our analysis, these partners also offered insight into some important details of how cotton is grown and processed in the South. </a:t>
            </a:r>
          </a:p>
          <a:p>
            <a:pPr marL="342900" indent="-342900">
              <a:lnSpc>
                <a:spcPct val="90000"/>
              </a:lnSpc>
              <a:spcBef>
                <a:spcPts val="1000"/>
              </a:spcBef>
              <a:buFont typeface="Arial,Sans-Serif"/>
              <a:buChar char="•"/>
            </a:pPr>
            <a:r>
              <a:rPr lang="en-US" dirty="0">
                <a:ea typeface="Calibri"/>
                <a:cs typeface="Calibri"/>
              </a:rPr>
              <a:t>Currently USDA doesn’t have any process to identify predictors of cotton quality. That’s why USDA partnered with NASA DEVELOP to identify environmental variables affecting cotton quality, thus helping farmers in the decision-making process of growing a better quality cotton. </a:t>
            </a:r>
          </a:p>
          <a:p>
            <a:pPr>
              <a:lnSpc>
                <a:spcPct val="90000"/>
              </a:lnSpc>
              <a:spcBef>
                <a:spcPts val="1000"/>
              </a:spcBef>
            </a:pPr>
            <a:endParaRPr lang="en-US" dirty="0">
              <a:ea typeface="Calibri"/>
              <a:cs typeface="Calibri"/>
            </a:endParaRPr>
          </a:p>
          <a:p>
            <a:pPr>
              <a:lnSpc>
                <a:spcPct val="90000"/>
              </a:lnSpc>
              <a:spcBef>
                <a:spcPts val="1000"/>
              </a:spcBef>
              <a:buFont typeface="Arial,Sans-Serif"/>
            </a:pPr>
            <a:r>
              <a:rPr lang="en-US" dirty="0"/>
              <a:t>------- Image Credits -------</a:t>
            </a:r>
            <a:endParaRPr lang="en-US" dirty="0">
              <a:ea typeface="Calibri"/>
              <a:cs typeface="Calibri"/>
            </a:endParaRPr>
          </a:p>
          <a:p>
            <a:pPr>
              <a:lnSpc>
                <a:spcPct val="90000"/>
              </a:lnSpc>
              <a:spcBef>
                <a:spcPts val="1000"/>
              </a:spcBef>
              <a:buFont typeface="Arial,Sans-Serif"/>
            </a:pPr>
            <a:r>
              <a:rPr lang="en-US" dirty="0">
                <a:ea typeface="Calibri"/>
                <a:cs typeface="Calibri"/>
              </a:rPr>
              <a:t>Logo used with permission of Michael </a:t>
            </a:r>
            <a:r>
              <a:rPr lang="en-US" dirty="0" err="1">
                <a:ea typeface="Calibri"/>
                <a:cs typeface="Calibri"/>
              </a:rPr>
              <a:t>Cosh</a:t>
            </a:r>
            <a:r>
              <a:rPr lang="en-US" dirty="0">
                <a:ea typeface="Calibri"/>
                <a:cs typeface="Calibri"/>
              </a:rPr>
              <a:t>, USDA Research Hydrologist</a:t>
            </a:r>
          </a:p>
          <a:p>
            <a:pPr>
              <a:lnSpc>
                <a:spcPct val="90000"/>
              </a:lnSpc>
              <a:spcBef>
                <a:spcPts val="1000"/>
              </a:spcBef>
              <a:buFont typeface="Arial,Sans-Serif"/>
            </a:pPr>
            <a:r>
              <a:rPr lang="en-US" dirty="0">
                <a:ea typeface="Calibri"/>
                <a:cs typeface="Calibri"/>
              </a:rPr>
              <a:t>Image Link: https://www.usda.gov/about-usda/policies-and-links/digital/usda-style-guide/logo</a:t>
            </a:r>
          </a:p>
          <a:p>
            <a:pPr marL="342900" indent="-342900">
              <a:lnSpc>
                <a:spcPct val="90000"/>
              </a:lnSpc>
              <a:spcBef>
                <a:spcPts val="1000"/>
              </a:spcBef>
              <a:buFont typeface="Arial,Sans-Serif"/>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4</a:t>
            </a:fld>
            <a:endParaRPr lang="en-US"/>
          </a:p>
        </p:txBody>
      </p:sp>
    </p:spTree>
    <p:extLst>
      <p:ext uri="{BB962C8B-B14F-4D97-AF65-F5344CB8AC3E}">
        <p14:creationId xmlns:p14="http://schemas.microsoft.com/office/powerpoint/2010/main" val="361786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Speaker Notes:</a:t>
            </a:r>
          </a:p>
          <a:p>
            <a:r>
              <a:rPr lang="en-US">
                <a:ea typeface="Calibri"/>
                <a:cs typeface="Calibri"/>
              </a:rPr>
              <a:t>The NASA DEVELOP team in partnership with the USDA ARS and AMS and Cotton Incorporated aims to unravel any underlying relationships that may exist between environmental conditions and cotton quality metrics. </a:t>
            </a:r>
          </a:p>
          <a:p>
            <a:r>
              <a:rPr lang="en-US">
                <a:ea typeface="Calibri"/>
                <a:cs typeface="Calibri"/>
              </a:rPr>
              <a:t>Our three objectives were:</a:t>
            </a:r>
          </a:p>
          <a:p>
            <a:r>
              <a:rPr lang="en-US">
                <a:ea typeface="Calibri"/>
                <a:cs typeface="Calibri"/>
              </a:rPr>
              <a:t> 1. </a:t>
            </a:r>
            <a:r>
              <a:rPr lang="en-US" b="1"/>
              <a:t>Characterize</a:t>
            </a:r>
            <a:r>
              <a:rPr lang="en-US"/>
              <a:t> cotton phenology in Southern Georgia and Western Texas</a:t>
            </a:r>
            <a:endParaRPr lang="en-US">
              <a:ea typeface="Calibri" panose="020F0502020204030204"/>
              <a:cs typeface="Calibri" panose="020F0502020204030204"/>
            </a:endParaRPr>
          </a:p>
          <a:p>
            <a:r>
              <a:rPr lang="en-US">
                <a:ea typeface="Calibri" panose="020F0502020204030204"/>
                <a:cs typeface="Calibri" panose="020F0502020204030204"/>
              </a:rPr>
              <a:t>2. </a:t>
            </a:r>
            <a:r>
              <a:rPr lang="en-US" b="1"/>
              <a:t>Identify </a:t>
            </a:r>
            <a:r>
              <a:rPr lang="en-US"/>
              <a:t>key abiotic variables associated with cotton quality</a:t>
            </a:r>
            <a:endParaRPr lang="en-US">
              <a:ea typeface="Calibri" panose="020F0502020204030204"/>
              <a:cs typeface="Calibri" panose="020F0502020204030204"/>
            </a:endParaRPr>
          </a:p>
          <a:p>
            <a:r>
              <a:rPr lang="en-US">
                <a:ea typeface="Calibri" panose="020F0502020204030204"/>
                <a:cs typeface="Calibri" panose="020F0502020204030204"/>
              </a:rPr>
              <a:t>3. </a:t>
            </a:r>
            <a:r>
              <a:rPr lang="en-US" b="1"/>
              <a:t>Evaluate</a:t>
            </a:r>
            <a:r>
              <a:rPr lang="en-US"/>
              <a:t> the relationship between environmental factors and cotton quality/yield</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5</a:t>
            </a:fld>
            <a:endParaRPr lang="en-US"/>
          </a:p>
        </p:txBody>
      </p:sp>
    </p:spTree>
    <p:extLst>
      <p:ext uri="{BB962C8B-B14F-4D97-AF65-F5344CB8AC3E}">
        <p14:creationId xmlns:p14="http://schemas.microsoft.com/office/powerpoint/2010/main" val="1958244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FE88E-E206-32B5-B38D-0C4298DB3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C7CA6-EE30-1187-DE43-6F9D634908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E4CED2-26E4-7A08-7287-251D97DCE4E5}"/>
              </a:ext>
            </a:extLst>
          </p:cNvPr>
          <p:cNvSpPr>
            <a:spLocks noGrp="1"/>
          </p:cNvSpPr>
          <p:nvPr>
            <p:ph type="body" idx="1"/>
          </p:nvPr>
        </p:nvSpPr>
        <p:spPr/>
        <p:txBody>
          <a:bodyPr/>
          <a:lstStyle/>
          <a:p>
            <a:r>
              <a:rPr lang="en-US"/>
              <a:t>Speaker Notes:</a:t>
            </a:r>
          </a:p>
          <a:p>
            <a:r>
              <a:rPr lang="en-US"/>
              <a:t>Texas and Georgia have been the two most significant states for growing cotton in recent years, together representing approximately 50 percent of domestic production, so it is crucial to ensure continued production of high quality cotton in these regions. The two states are in distinct climate zones, and they were selected for this feasibility study to evaluate how distinct climate variables affect cotton quality and yield. Additionally, each of these regions has experienced significant weather events in the past decade, in the form of tropical storms in Georgia and droughts in Texas. National Agricultural Statistics Service Districts – or NASS Districts - are groupings of counties in each state that tend to share similar geography, climate, and cropping practices. We began our study focusing on three NASS Districts in Georgia and 5 NASS Districts in Texas. </a:t>
            </a:r>
            <a:endParaRPr lang="en-US">
              <a:ea typeface="Calibri"/>
              <a:cs typeface="Calibri"/>
            </a:endParaRPr>
          </a:p>
          <a:p>
            <a:endParaRPr lang="en-US">
              <a:ea typeface="Calibri"/>
              <a:cs typeface="Calibri"/>
            </a:endParaRPr>
          </a:p>
          <a:p>
            <a:r>
              <a:rPr lang="en-US"/>
              <a:t>------------------------------------------Image Information Below-----------------------------------------</a:t>
            </a:r>
            <a:endParaRPr lang="en-US">
              <a:ea typeface="Calibri"/>
              <a:cs typeface="Calibri"/>
            </a:endParaRPr>
          </a:p>
          <a:p>
            <a:r>
              <a:rPr lang="en-US"/>
              <a:t>Map by: </a:t>
            </a:r>
            <a:r>
              <a:rPr lang="en-US" err="1"/>
              <a:t>Georgia&amp;TexasAg</a:t>
            </a:r>
            <a:r>
              <a:rPr lang="en-US"/>
              <a:t> Team</a:t>
            </a:r>
            <a:endParaRPr lang="en-US">
              <a:ea typeface="Calibri"/>
              <a:cs typeface="Calibri"/>
            </a:endParaRPr>
          </a:p>
          <a:p>
            <a:r>
              <a:rPr lang="en-US"/>
              <a:t>Basemap credits: Esri, TomTom, Garmin, FAO, NOAA, USGS, © OpenStreetMap contributors, and the GIS User Community</a:t>
            </a:r>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(insert something about the differences between the two regions)</a:t>
            </a:r>
          </a:p>
        </p:txBody>
      </p:sp>
      <p:sp>
        <p:nvSpPr>
          <p:cNvPr id="4" name="Slide Number Placeholder 3">
            <a:extLst>
              <a:ext uri="{FF2B5EF4-FFF2-40B4-BE49-F238E27FC236}">
                <a16:creationId xmlns:a16="http://schemas.microsoft.com/office/drawing/2014/main" id="{0D132A80-604A-06B0-EE46-4D60E355094F}"/>
              </a:ext>
            </a:extLst>
          </p:cNvPr>
          <p:cNvSpPr>
            <a:spLocks noGrp="1"/>
          </p:cNvSpPr>
          <p:nvPr>
            <p:ph type="sldNum" sz="quarter" idx="5"/>
          </p:nvPr>
        </p:nvSpPr>
        <p:spPr/>
        <p:txBody>
          <a:bodyPr/>
          <a:lstStyle/>
          <a:p>
            <a:fld id="{EFA821F6-8DDA-45C7-9D82-A9AD90F9444C}" type="slidenum">
              <a:rPr lang="en-US" smtClean="0"/>
              <a:t>6</a:t>
            </a:fld>
            <a:endParaRPr lang="en-US"/>
          </a:p>
        </p:txBody>
      </p:sp>
    </p:spTree>
    <p:extLst>
      <p:ext uri="{BB962C8B-B14F-4D97-AF65-F5344CB8AC3E}">
        <p14:creationId xmlns:p14="http://schemas.microsoft.com/office/powerpoint/2010/main" val="1193099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r>
              <a:rPr lang="en-US" dirty="0"/>
              <a:t>Remote sensing technologies provides a unique and less labor-intensive opportunity to monitor environmental processes that might be influencing cotton quality. We used data products from a variety of space-borne observations. The Harmonized Landsat Sentinel-2 OLI/MSI Project, also known as HLS, incorporates observations from the European Space Agency's Sentinel-2 MSI as well as both NASA Landsat satellites shown here. HLS provided spectral band readings that allowed us to calculate vegetative indices. Root Zone Soil Moisture was estimated from NASA's Soil Moisture Active Passive (SMAP) L-band Radiometer.  GPM is the core satellite in the Global Precipitation Measurement constellation which contributes information to the IMERG precipitation estimates which are available over most of the Earth's surface, including regions where ground-based estimates are not possible.</a:t>
            </a:r>
            <a:endParaRPr lang="en-US" dirty="0">
              <a:ea typeface="Calibri"/>
              <a:cs typeface="Calibri"/>
            </a:endParaRPr>
          </a:p>
          <a:p>
            <a:endParaRPr lang="en-US" dirty="0">
              <a:ea typeface="Calibri"/>
              <a:cs typeface="Calibri"/>
            </a:endParaRPr>
          </a:p>
          <a:p>
            <a:r>
              <a:rPr lang="en-US" dirty="0"/>
              <a:t>------- Image Credits -------</a:t>
            </a:r>
            <a:endParaRPr lang="en-US" dirty="0">
              <a:ea typeface="Calibri"/>
              <a:cs typeface="Calibri"/>
            </a:endParaRPr>
          </a:p>
          <a:p>
            <a:r>
              <a:rPr lang="en-US" dirty="0"/>
              <a:t>Image Credit (Sentinel-2 MSI): Rama</a:t>
            </a:r>
            <a:endParaRPr lang="en-US" dirty="0">
              <a:ea typeface="Calibri"/>
              <a:cs typeface="Calibri"/>
            </a:endParaRPr>
          </a:p>
          <a:p>
            <a:r>
              <a:rPr lang="en-US" dirty="0"/>
              <a:t>Image Title: Model of Sentinel-2</a:t>
            </a:r>
            <a:endParaRPr lang="en-US" dirty="0">
              <a:ea typeface="Calibri"/>
              <a:cs typeface="Calibri"/>
            </a:endParaRPr>
          </a:p>
          <a:p>
            <a:r>
              <a:rPr lang="en-US" dirty="0"/>
              <a:t>Image Source: https://commons.wikimedia.org/wiki/File:Sentinel_2-IMG_5873-white_(crop).jpg</a:t>
            </a:r>
            <a:endParaRPr lang="en-US" dirty="0">
              <a:ea typeface="Calibri"/>
              <a:cs typeface="Calibri"/>
            </a:endParaRPr>
          </a:p>
          <a:p>
            <a:r>
              <a:rPr lang="en-US" dirty="0"/>
              <a:t> licensed under CC by SA 2.0 FR</a:t>
            </a:r>
            <a:endParaRPr lang="en-US" dirty="0">
              <a:ea typeface="Calibri"/>
              <a:cs typeface="Calibri"/>
            </a:endParaRPr>
          </a:p>
          <a:p>
            <a:endParaRPr lang="en-US" dirty="0">
              <a:ea typeface="Calibri"/>
              <a:cs typeface="Calibri"/>
            </a:endParaRPr>
          </a:p>
          <a:p>
            <a:r>
              <a:rPr lang="en-US" dirty="0">
                <a:ea typeface="Calibri"/>
                <a:cs typeface="Calibri"/>
              </a:rPr>
              <a:t>Image Title: Landsat 8 OLI</a:t>
            </a:r>
          </a:p>
          <a:p>
            <a:r>
              <a:rPr lang="en-US" dirty="0">
                <a:ea typeface="Calibri"/>
                <a:cs typeface="Calibri"/>
              </a:rPr>
              <a:t>Image Credit: NASA</a:t>
            </a:r>
          </a:p>
          <a:p>
            <a:r>
              <a:rPr lang="en-US" dirty="0"/>
              <a:t>Image Source: https://science.nasa.gov/multimedia/spacecraft-icons/</a:t>
            </a:r>
          </a:p>
          <a:p>
            <a:endParaRPr lang="en-US" dirty="0">
              <a:ea typeface="Calibri"/>
              <a:cs typeface="Calibri"/>
            </a:endParaRPr>
          </a:p>
          <a:p>
            <a:r>
              <a:rPr lang="en-US" dirty="0">
                <a:ea typeface="Calibri"/>
                <a:cs typeface="Calibri"/>
              </a:rPr>
              <a:t>Image Title: Landsat 9 OLI-2</a:t>
            </a:r>
          </a:p>
          <a:p>
            <a:r>
              <a:rPr lang="en-US" dirty="0">
                <a:ea typeface="Calibri"/>
                <a:cs typeface="Calibri"/>
              </a:rPr>
              <a:t>Image Credit: NASA</a:t>
            </a:r>
          </a:p>
          <a:p>
            <a:r>
              <a:rPr lang="en-US" dirty="0"/>
              <a:t>Image Source: https://science.nasa.gov/multimedia/spacecraft-icons/</a:t>
            </a:r>
          </a:p>
          <a:p>
            <a:endParaRPr lang="en-US" dirty="0">
              <a:ea typeface="Calibri"/>
              <a:cs typeface="Calibri"/>
            </a:endParaRPr>
          </a:p>
          <a:p>
            <a:r>
              <a:rPr lang="en-US" dirty="0">
                <a:ea typeface="Calibri"/>
                <a:cs typeface="Calibri"/>
              </a:rPr>
              <a:t>Image Title: GPM</a:t>
            </a:r>
          </a:p>
          <a:p>
            <a:r>
              <a:rPr lang="en-US" dirty="0">
                <a:ea typeface="Calibri"/>
                <a:cs typeface="Calibri"/>
              </a:rPr>
              <a:t>Image Credit: NASA</a:t>
            </a:r>
          </a:p>
          <a:p>
            <a:r>
              <a:rPr lang="en-US" dirty="0"/>
              <a:t>Image Source: https://science.nasa.gov/multimedia/spacecraft-icons/</a:t>
            </a:r>
            <a:endParaRPr lang="en-US" dirty="0">
              <a:ea typeface="Calibri"/>
              <a:cs typeface="Calibri"/>
            </a:endParaRPr>
          </a:p>
          <a:p>
            <a:endParaRPr lang="en-US" dirty="0">
              <a:ea typeface="Calibri"/>
              <a:cs typeface="Calibri"/>
            </a:endParaRPr>
          </a:p>
          <a:p>
            <a:r>
              <a:rPr lang="en-US" dirty="0">
                <a:ea typeface="Calibri"/>
                <a:cs typeface="Calibri"/>
              </a:rPr>
              <a:t>Image Title: SMAP </a:t>
            </a:r>
          </a:p>
          <a:p>
            <a:r>
              <a:rPr lang="en-US" dirty="0">
                <a:ea typeface="Calibri"/>
                <a:cs typeface="Calibri"/>
              </a:rPr>
              <a:t>Image Credit: NASA</a:t>
            </a:r>
          </a:p>
          <a:p>
            <a:r>
              <a:rPr lang="en-US" dirty="0"/>
              <a:t>Image Source: https://science.nasa.gov/multimedia/spacecraft-icons/</a:t>
            </a:r>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7</a:t>
            </a:fld>
            <a:endParaRPr lang="en-US"/>
          </a:p>
        </p:txBody>
      </p:sp>
    </p:spTree>
    <p:extLst>
      <p:ext uri="{BB962C8B-B14F-4D97-AF65-F5344CB8AC3E}">
        <p14:creationId xmlns:p14="http://schemas.microsoft.com/office/powerpoint/2010/main" val="30485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r>
              <a:rPr lang="en-US" dirty="0"/>
              <a:t>The timeframe of the study was chosen based on the availability of the Harmonized Landsat Sentinel-2 (HLS) and Soil Moisture Active Passive (SMAP) data. Also, we took into consideration that the growing season for cotton is between May to November.</a:t>
            </a:r>
            <a:endParaRPr lang="en-US" dirty="0">
              <a:ea typeface="Calibri"/>
              <a:cs typeface="Calibri"/>
            </a:endParaRPr>
          </a:p>
          <a:p>
            <a:endParaRPr lang="en-US" dirty="0">
              <a:ea typeface="Calibri"/>
              <a:cs typeface="Calibri"/>
            </a:endParaRPr>
          </a:p>
          <a:p>
            <a:r>
              <a:rPr lang="en-US" dirty="0"/>
              <a:t>------- Image Credits -------</a:t>
            </a:r>
            <a:endParaRPr lang="en-US" dirty="0">
              <a:ea typeface="Calibri"/>
              <a:cs typeface="Calibri"/>
            </a:endParaRPr>
          </a:p>
          <a:p>
            <a:r>
              <a:rPr lang="en-US" dirty="0"/>
              <a:t>Image Credit: David Nance</a:t>
            </a:r>
            <a:endParaRPr lang="en-US" dirty="0">
              <a:ea typeface="Calibri"/>
              <a:cs typeface="Calibri"/>
            </a:endParaRPr>
          </a:p>
          <a:p>
            <a:r>
              <a:rPr lang="en-US" dirty="0"/>
              <a:t>Image Title: Cotton is harvested in Texas</a:t>
            </a:r>
            <a:endParaRPr lang="en-US" dirty="0">
              <a:ea typeface="Calibri"/>
              <a:cs typeface="Calibri"/>
            </a:endParaRPr>
          </a:p>
          <a:p>
            <a:r>
              <a:rPr lang="en-US" dirty="0"/>
              <a:t>Image Source: </a:t>
            </a:r>
            <a:r>
              <a:rPr lang="en-US" dirty="0">
                <a:hlinkClick r:id="rId3"/>
              </a:rPr>
              <a:t>https://www.flickr.com/photos/usdagov/8497804030</a:t>
            </a:r>
            <a:r>
              <a:rPr lang="en-US" dirty="0"/>
              <a:t> </a:t>
            </a:r>
            <a:endParaRPr lang="en-US" dirty="0">
              <a:ea typeface="Calibri"/>
              <a:cs typeface="Calibri"/>
            </a:endParaRPr>
          </a:p>
          <a:p>
            <a:r>
              <a:rPr lang="en-US" dirty="0"/>
              <a:t> licensed under CC by 2.0 Deed</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8</a:t>
            </a:fld>
            <a:endParaRPr lang="en-US"/>
          </a:p>
        </p:txBody>
      </p:sp>
    </p:spTree>
    <p:extLst>
      <p:ext uri="{BB962C8B-B14F-4D97-AF65-F5344CB8AC3E}">
        <p14:creationId xmlns:p14="http://schemas.microsoft.com/office/powerpoint/2010/main" val="3461746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Speaker Notes:</a:t>
            </a:r>
          </a:p>
          <a:p>
            <a:r>
              <a:rPr lang="en-US">
                <a:ea typeface="Calibri"/>
                <a:cs typeface="Calibri"/>
              </a:rPr>
              <a:t>On the left we can see the main environmental factors that affect cotton quality. On the right, we see the derived measurements that we used for this study. Some of these values, such as growing degree days, are weather data that are commonly used to make predictions about cotton harvesting dates, and in some cases have been shown to affect certain aspects of cotton quality in the laboratory setting. Growing degree days gives a rough measure of how many heat units crops are exposed to by accumulating how many degrees the average temperature is each day above some critical threshold for growth, which in the case of cotton is accepted to be 60 degrees Fahrenheit. </a:t>
            </a:r>
          </a:p>
          <a:p>
            <a:endParaRPr lang="en-US">
              <a:ea typeface="Calibri"/>
              <a:cs typeface="Calibri"/>
            </a:endParaRPr>
          </a:p>
          <a:p>
            <a:r>
              <a:rPr lang="en-US">
                <a:ea typeface="Calibri"/>
                <a:cs typeface="Calibri"/>
              </a:rPr>
              <a:t>In terms of the remotely sensed measurements, </a:t>
            </a:r>
            <a:r>
              <a:rPr lang="en-US"/>
              <a:t>we did not have to calculate the root zone soil moisture estimates ourselves, as there is a NASA product </a:t>
            </a:r>
            <a:r>
              <a:rPr lang="en-US">
                <a:ea typeface="Calibri"/>
                <a:cs typeface="Calibri"/>
              </a:rPr>
              <a:t>provided at a resolution of 9 km that incorporates the aforementioned </a:t>
            </a:r>
            <a:r>
              <a:rPr lang="en-US"/>
              <a:t>SMAP satellite observations into physically-based models of the land surface water, energy, and carbon cycles. </a:t>
            </a:r>
            <a:r>
              <a:rPr lang="en-US">
                <a:ea typeface="Calibri"/>
                <a:cs typeface="Calibri"/>
              </a:rPr>
              <a:t> In contrast to this, we had to calculate the Enhanced Vegetation Index ourselves. </a:t>
            </a:r>
            <a:r>
              <a:rPr lang="en-US"/>
              <a:t>EVI is a measure of plant health and greenness, often used to monitor crop development over time. It ranges from -1 to 1, with values between 0 and 1 indicating vegetation and those closer to 1 representing healthier, greener plants.</a:t>
            </a:r>
            <a:r>
              <a:rPr lang="en-US">
                <a:ea typeface="Calibri"/>
                <a:cs typeface="Calibri"/>
              </a:rPr>
              <a:t> Our goal was to integrate these remotely sensed observations into our model to see if the accuracy of cotton quality predictions could be improved with this information.</a:t>
            </a:r>
          </a:p>
        </p:txBody>
      </p:sp>
      <p:sp>
        <p:nvSpPr>
          <p:cNvPr id="4" name="Slide Number Placeholder 3"/>
          <p:cNvSpPr>
            <a:spLocks noGrp="1"/>
          </p:cNvSpPr>
          <p:nvPr>
            <p:ph type="sldNum" sz="quarter" idx="5"/>
          </p:nvPr>
        </p:nvSpPr>
        <p:spPr/>
        <p:txBody>
          <a:bodyPr/>
          <a:lstStyle/>
          <a:p>
            <a:fld id="{EFA821F6-8DDA-45C7-9D82-A9AD90F9444C}" type="slidenum">
              <a:rPr lang="en-US" smtClean="0"/>
              <a:t>9</a:t>
            </a:fld>
            <a:endParaRPr lang="en-US"/>
          </a:p>
        </p:txBody>
      </p:sp>
    </p:spTree>
    <p:extLst>
      <p:ext uri="{BB962C8B-B14F-4D97-AF65-F5344CB8AC3E}">
        <p14:creationId xmlns:p14="http://schemas.microsoft.com/office/powerpoint/2010/main" val="2683800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1" name="Freeform: Shape 20" hidden="1">
            <a:extLst>
              <a:ext uri="{FF2B5EF4-FFF2-40B4-BE49-F238E27FC236}">
                <a16:creationId xmlns:a16="http://schemas.microsoft.com/office/drawing/2014/main" id="{592EBBBE-6713-6C35-2116-3F00CE455ED6}"/>
              </a:ext>
            </a:extLst>
          </p:cNvPr>
          <p:cNvSpPr/>
          <p:nvPr userDrawn="1"/>
        </p:nvSpPr>
        <p:spPr>
          <a:xfrm rot="10800000">
            <a:off x="-42405" y="1069321"/>
            <a:ext cx="4395633" cy="5797068"/>
          </a:xfrm>
          <a:custGeom>
            <a:avLst/>
            <a:gdLst>
              <a:gd name="connsiteX0" fmla="*/ 4328063 w 4328063"/>
              <a:gd name="connsiteY0" fmla="*/ 5797068 h 5797068"/>
              <a:gd name="connsiteX1" fmla="*/ 0 w 4328063"/>
              <a:gd name="connsiteY1" fmla="*/ 5797068 h 5797068"/>
              <a:gd name="connsiteX2" fmla="*/ 0 w 4328063"/>
              <a:gd name="connsiteY2" fmla="*/ 4049818 h 5797068"/>
              <a:gd name="connsiteX3" fmla="*/ 398 w 4328063"/>
              <a:gd name="connsiteY3" fmla="*/ 4049818 h 5797068"/>
              <a:gd name="connsiteX4" fmla="*/ 4972 w 4328063"/>
              <a:gd name="connsiteY4" fmla="*/ 3855488 h 5797068"/>
              <a:gd name="connsiteX5" fmla="*/ 1360328 w 4328063"/>
              <a:gd name="connsiteY5" fmla="*/ 1099980 h 5797068"/>
              <a:gd name="connsiteX6" fmla="*/ 4320762 w 4328063"/>
              <a:gd name="connsiteY6" fmla="*/ 0 h 5797068"/>
              <a:gd name="connsiteX7" fmla="*/ 4320761 w 4328063"/>
              <a:gd name="connsiteY7" fmla="*/ 4049818 h 5797068"/>
              <a:gd name="connsiteX8" fmla="*/ 4328063 w 4328063"/>
              <a:gd name="connsiteY8" fmla="*/ 4049818 h 579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8063" h="5797068">
                <a:moveTo>
                  <a:pt x="4328063" y="5797068"/>
                </a:moveTo>
                <a:lnTo>
                  <a:pt x="0" y="5797068"/>
                </a:lnTo>
                <a:lnTo>
                  <a:pt x="0" y="4049818"/>
                </a:lnTo>
                <a:lnTo>
                  <a:pt x="398" y="4049818"/>
                </a:lnTo>
                <a:lnTo>
                  <a:pt x="4972" y="3855488"/>
                </a:lnTo>
                <a:cubicBezTo>
                  <a:pt x="58512" y="2809848"/>
                  <a:pt x="542584" y="1820963"/>
                  <a:pt x="1360328" y="1099980"/>
                </a:cubicBezTo>
                <a:cubicBezTo>
                  <a:pt x="2161728" y="393407"/>
                  <a:pt x="3220524" y="0"/>
                  <a:pt x="4320762" y="0"/>
                </a:cubicBezTo>
                <a:cubicBezTo>
                  <a:pt x="4320762" y="1349939"/>
                  <a:pt x="4320761" y="2699879"/>
                  <a:pt x="4320761" y="4049818"/>
                </a:cubicBezTo>
                <a:lnTo>
                  <a:pt x="4328063" y="4049818"/>
                </a:lnTo>
                <a:close/>
              </a:path>
            </a:pathLst>
          </a:cu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F8445229-7427-6CF9-95A6-9A1C3BF3F04F}"/>
              </a:ext>
            </a:extLst>
          </p:cNvPr>
          <p:cNvSpPr/>
          <p:nvPr userDrawn="1"/>
        </p:nvSpPr>
        <p:spPr>
          <a:xfrm>
            <a:off x="0" y="0"/>
            <a:ext cx="12192000" cy="1228177"/>
          </a:xfrm>
          <a:prstGeom prst="rect">
            <a:avLst/>
          </a:prstGeom>
          <a:solidFill>
            <a:srgbClr val="D26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3356AD9-E86B-C9A6-B776-6E03E7008D5A}"/>
              </a:ext>
            </a:extLst>
          </p:cNvPr>
          <p:cNvSpPr>
            <a:spLocks noGrp="1"/>
          </p:cNvSpPr>
          <p:nvPr>
            <p:ph type="title" hasCustomPrompt="1"/>
          </p:nvPr>
        </p:nvSpPr>
        <p:spPr>
          <a:xfrm>
            <a:off x="6095999" y="1347773"/>
            <a:ext cx="5303993" cy="1991533"/>
          </a:xfrm>
        </p:spPr>
        <p:txBody>
          <a:bodyPr anchor="b" anchorCtr="0">
            <a:noAutofit/>
          </a:bodyPr>
          <a:lstStyle>
            <a:lvl1pPr>
              <a:defRPr sz="3600" b="1">
                <a:solidFill>
                  <a:srgbClr val="D2672B"/>
                </a:solidFill>
                <a:effectLst/>
              </a:defRPr>
            </a:lvl1pPr>
          </a:lstStyle>
          <a:p>
            <a:r>
              <a:rPr lang="en-US"/>
              <a:t>Project Location</a:t>
            </a:r>
            <a:br>
              <a:rPr lang="en-US"/>
            </a:br>
            <a:r>
              <a:rPr lang="en-US"/>
              <a:t>Agriculture</a:t>
            </a:r>
          </a:p>
        </p:txBody>
      </p:sp>
      <p:sp>
        <p:nvSpPr>
          <p:cNvPr id="7" name="Text Placeholder 24">
            <a:extLst>
              <a:ext uri="{FF2B5EF4-FFF2-40B4-BE49-F238E27FC236}">
                <a16:creationId xmlns:a16="http://schemas.microsoft.com/office/drawing/2014/main" id="{EBA463B8-63E1-7098-6A6A-2431107825D7}"/>
              </a:ext>
            </a:extLst>
          </p:cNvPr>
          <p:cNvSpPr>
            <a:spLocks noGrp="1"/>
          </p:cNvSpPr>
          <p:nvPr>
            <p:ph type="body" sz="quarter" idx="17" hasCustomPrompt="1"/>
          </p:nvPr>
        </p:nvSpPr>
        <p:spPr>
          <a:xfrm>
            <a:off x="5144559" y="4550436"/>
            <a:ext cx="2595384" cy="383599"/>
          </a:xfrm>
          <a:prstGeom prst="rect">
            <a:avLst/>
          </a:prstGeom>
        </p:spPr>
        <p:txBody>
          <a:bodyPr>
            <a:norm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8" name="Text Placeholder 24">
            <a:extLst>
              <a:ext uri="{FF2B5EF4-FFF2-40B4-BE49-F238E27FC236}">
                <a16:creationId xmlns:a16="http://schemas.microsoft.com/office/drawing/2014/main" id="{5677BBD1-1431-BF34-76B4-744AAD80EAC9}"/>
              </a:ext>
            </a:extLst>
          </p:cNvPr>
          <p:cNvSpPr>
            <a:spLocks noGrp="1"/>
          </p:cNvSpPr>
          <p:nvPr>
            <p:ph type="body" sz="quarter" idx="18" hasCustomPrompt="1"/>
          </p:nvPr>
        </p:nvSpPr>
        <p:spPr>
          <a:xfrm>
            <a:off x="5144559" y="4950963"/>
            <a:ext cx="2595384" cy="383598"/>
          </a:xfrm>
          <a:prstGeom prst="rect">
            <a:avLst/>
          </a:prstGeom>
        </p:spPr>
        <p:txBody>
          <a:bodyPr>
            <a:norm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9" name="Text Placeholder 24">
            <a:extLst>
              <a:ext uri="{FF2B5EF4-FFF2-40B4-BE49-F238E27FC236}">
                <a16:creationId xmlns:a16="http://schemas.microsoft.com/office/drawing/2014/main" id="{C415301B-4223-1F66-3EAE-FB5CB827F261}"/>
              </a:ext>
            </a:extLst>
          </p:cNvPr>
          <p:cNvSpPr>
            <a:spLocks noGrp="1"/>
          </p:cNvSpPr>
          <p:nvPr>
            <p:ph type="body" sz="quarter" idx="19" hasCustomPrompt="1"/>
          </p:nvPr>
        </p:nvSpPr>
        <p:spPr>
          <a:xfrm>
            <a:off x="5144559" y="5343289"/>
            <a:ext cx="2595384" cy="383595"/>
          </a:xfrm>
          <a:prstGeom prst="rect">
            <a:avLst/>
          </a:prstGeom>
        </p:spPr>
        <p:txBody>
          <a:bodyPr>
            <a:norm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10" name="Text Placeholder 24">
            <a:extLst>
              <a:ext uri="{FF2B5EF4-FFF2-40B4-BE49-F238E27FC236}">
                <a16:creationId xmlns:a16="http://schemas.microsoft.com/office/drawing/2014/main" id="{EE1295F7-28C7-ACBC-8372-10CD9A90F275}"/>
              </a:ext>
            </a:extLst>
          </p:cNvPr>
          <p:cNvSpPr>
            <a:spLocks noGrp="1"/>
          </p:cNvSpPr>
          <p:nvPr>
            <p:ph type="body" sz="quarter" idx="20" hasCustomPrompt="1"/>
          </p:nvPr>
        </p:nvSpPr>
        <p:spPr>
          <a:xfrm>
            <a:off x="8254086" y="4550436"/>
            <a:ext cx="2595385" cy="405292"/>
          </a:xfrm>
          <a:prstGeom prst="rect">
            <a:avLst/>
          </a:prstGeom>
        </p:spPr>
        <p:txBody>
          <a:bodyPr>
            <a:norm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11" name="Text Placeholder 24">
            <a:extLst>
              <a:ext uri="{FF2B5EF4-FFF2-40B4-BE49-F238E27FC236}">
                <a16:creationId xmlns:a16="http://schemas.microsoft.com/office/drawing/2014/main" id="{DCA34C68-B804-381F-5CF2-F8862700E9A0}"/>
              </a:ext>
            </a:extLst>
          </p:cNvPr>
          <p:cNvSpPr>
            <a:spLocks noGrp="1"/>
          </p:cNvSpPr>
          <p:nvPr>
            <p:ph type="body" sz="quarter" idx="21" hasCustomPrompt="1"/>
          </p:nvPr>
        </p:nvSpPr>
        <p:spPr>
          <a:xfrm>
            <a:off x="8254086" y="4959691"/>
            <a:ext cx="2595385" cy="383597"/>
          </a:xfrm>
          <a:prstGeom prst="rect">
            <a:avLst/>
          </a:prstGeom>
        </p:spPr>
        <p:txBody>
          <a:bodyPr>
            <a:norm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12" name="Text Placeholder 24">
            <a:extLst>
              <a:ext uri="{FF2B5EF4-FFF2-40B4-BE49-F238E27FC236}">
                <a16:creationId xmlns:a16="http://schemas.microsoft.com/office/drawing/2014/main" id="{0BBCECAB-490B-3523-1D81-A28ADCC26363}"/>
              </a:ext>
            </a:extLst>
          </p:cNvPr>
          <p:cNvSpPr>
            <a:spLocks noGrp="1"/>
          </p:cNvSpPr>
          <p:nvPr>
            <p:ph type="body" sz="quarter" idx="22" hasCustomPrompt="1"/>
          </p:nvPr>
        </p:nvSpPr>
        <p:spPr>
          <a:xfrm>
            <a:off x="8254086" y="5343289"/>
            <a:ext cx="2595385" cy="397032"/>
          </a:xfrm>
          <a:prstGeom prst="rect">
            <a:avLst/>
          </a:prstGeom>
        </p:spPr>
        <p:txBody>
          <a:bodyPr>
            <a:sp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16" name="Text Placeholder 8">
            <a:extLst>
              <a:ext uri="{FF2B5EF4-FFF2-40B4-BE49-F238E27FC236}">
                <a16:creationId xmlns:a16="http://schemas.microsoft.com/office/drawing/2014/main" id="{10BF9341-0362-9BF6-8CDA-0A6A382FAA50}"/>
              </a:ext>
            </a:extLst>
          </p:cNvPr>
          <p:cNvSpPr>
            <a:spLocks noGrp="1"/>
          </p:cNvSpPr>
          <p:nvPr>
            <p:ph type="body" sz="quarter" idx="24" hasCustomPrompt="1"/>
          </p:nvPr>
        </p:nvSpPr>
        <p:spPr>
          <a:xfrm>
            <a:off x="5144559" y="6211250"/>
            <a:ext cx="6073451" cy="306615"/>
          </a:xfrm>
        </p:spPr>
        <p:txBody>
          <a:bodyPr>
            <a:normAutofit/>
          </a:bodyPr>
          <a:lstStyle>
            <a:lvl1pPr marL="0" indent="0" algn="r">
              <a:buNone/>
              <a:defRPr sz="1800" b="1">
                <a:solidFill>
                  <a:srgbClr val="D2672B"/>
                </a:solidFill>
                <a:effectLst/>
              </a:defRPr>
            </a:lvl1pPr>
          </a:lstStyle>
          <a:p>
            <a:pPr lvl="0"/>
            <a:r>
              <a:rPr lang="en-US"/>
              <a:t>Node Name | Term &amp; Year</a:t>
            </a:r>
          </a:p>
        </p:txBody>
      </p:sp>
      <p:pic>
        <p:nvPicPr>
          <p:cNvPr id="2" name="Picture 1" descr="A picture containing text, sign, outdoor, yellow&#10;&#10;Description automatically generated">
            <a:extLst>
              <a:ext uri="{FF2B5EF4-FFF2-40B4-BE49-F238E27FC236}">
                <a16:creationId xmlns:a16="http://schemas.microsoft.com/office/drawing/2014/main" id="{1110332C-5D29-0A40-C3EC-2DC713D708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18982" y="6034511"/>
            <a:ext cx="955287" cy="612364"/>
          </a:xfrm>
          <a:prstGeom prst="rect">
            <a:avLst/>
          </a:prstGeom>
        </p:spPr>
      </p:pic>
      <p:sp>
        <p:nvSpPr>
          <p:cNvPr id="20" name="Rectangle 19">
            <a:extLst>
              <a:ext uri="{FF2B5EF4-FFF2-40B4-BE49-F238E27FC236}">
                <a16:creationId xmlns:a16="http://schemas.microsoft.com/office/drawing/2014/main" id="{6937EF0B-9D83-FAB0-4EA5-7EB63F04E60A}"/>
              </a:ext>
            </a:extLst>
          </p:cNvPr>
          <p:cNvSpPr/>
          <p:nvPr userDrawn="1"/>
        </p:nvSpPr>
        <p:spPr>
          <a:xfrm>
            <a:off x="-42405" y="0"/>
            <a:ext cx="4394960" cy="1228177"/>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D0A2E2A-F1F2-D8AF-2E3E-D875A11613C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12101" y="0"/>
            <a:ext cx="2684539" cy="1228177"/>
          </a:xfrm>
          <a:prstGeom prst="rect">
            <a:avLst/>
          </a:prstGeom>
        </p:spPr>
      </p:pic>
      <p:pic>
        <p:nvPicPr>
          <p:cNvPr id="3" name="Picture 2" descr="Icon&#10;&#10;Description automatically generated">
            <a:extLst>
              <a:ext uri="{FF2B5EF4-FFF2-40B4-BE49-F238E27FC236}">
                <a16:creationId xmlns:a16="http://schemas.microsoft.com/office/drawing/2014/main" id="{48781356-66D5-77CA-7227-94257D65C11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144559" y="2348175"/>
            <a:ext cx="909035" cy="909035"/>
          </a:xfrm>
          <a:prstGeom prst="rect">
            <a:avLst/>
          </a:prstGeom>
        </p:spPr>
      </p:pic>
      <p:sp>
        <p:nvSpPr>
          <p:cNvPr id="19" name="Text Placeholder 18">
            <a:extLst>
              <a:ext uri="{FF2B5EF4-FFF2-40B4-BE49-F238E27FC236}">
                <a16:creationId xmlns:a16="http://schemas.microsoft.com/office/drawing/2014/main" id="{E83E2ACA-7C4D-736D-7A64-EF3EFB0E53EB}"/>
              </a:ext>
            </a:extLst>
          </p:cNvPr>
          <p:cNvSpPr>
            <a:spLocks noGrp="1"/>
          </p:cNvSpPr>
          <p:nvPr>
            <p:ph type="body" sz="quarter" idx="25" hasCustomPrompt="1"/>
          </p:nvPr>
        </p:nvSpPr>
        <p:spPr>
          <a:xfrm>
            <a:off x="5144405" y="3438280"/>
            <a:ext cx="6255433" cy="877824"/>
          </a:xfrm>
        </p:spPr>
        <p:txBody>
          <a:bodyPr/>
          <a:lstStyle>
            <a:lvl1pPr marL="0" indent="0">
              <a:buNone/>
              <a:defRPr>
                <a:solidFill>
                  <a:srgbClr val="D2672B"/>
                </a:solidFill>
              </a:defRPr>
            </a:lvl1pPr>
          </a:lstStyle>
          <a:p>
            <a:pPr lvl="0"/>
            <a:r>
              <a:rPr lang="en-US"/>
              <a:t>Project Long Title</a:t>
            </a:r>
          </a:p>
        </p:txBody>
      </p:sp>
      <p:sp>
        <p:nvSpPr>
          <p:cNvPr id="4" name="Freeform: Shape 3">
            <a:extLst>
              <a:ext uri="{FF2B5EF4-FFF2-40B4-BE49-F238E27FC236}">
                <a16:creationId xmlns:a16="http://schemas.microsoft.com/office/drawing/2014/main" id="{2C31E421-A9C9-DE7C-95DD-1A8D9830C2D8}"/>
              </a:ext>
            </a:extLst>
          </p:cNvPr>
          <p:cNvSpPr/>
          <p:nvPr userDrawn="1"/>
        </p:nvSpPr>
        <p:spPr>
          <a:xfrm>
            <a:off x="-39294" y="1209100"/>
            <a:ext cx="4395634" cy="5648900"/>
          </a:xfrm>
          <a:custGeom>
            <a:avLst/>
            <a:gdLst>
              <a:gd name="connsiteX0" fmla="*/ 0 w 4419600"/>
              <a:gd name="connsiteY0" fmla="*/ 0 h 5753100"/>
              <a:gd name="connsiteX1" fmla="*/ 4419600 w 4419600"/>
              <a:gd name="connsiteY1" fmla="*/ 0 h 5753100"/>
              <a:gd name="connsiteX2" fmla="*/ 38100 w 4419600"/>
              <a:gd name="connsiteY2" fmla="*/ 5753100 h 5753100"/>
              <a:gd name="connsiteX3" fmla="*/ 0 w 4419600"/>
              <a:gd name="connsiteY3" fmla="*/ 0 h 5753100"/>
              <a:gd name="connsiteX0" fmla="*/ 0 w 4419600"/>
              <a:gd name="connsiteY0" fmla="*/ 0 h 5753100"/>
              <a:gd name="connsiteX1" fmla="*/ 4419600 w 4419600"/>
              <a:gd name="connsiteY1" fmla="*/ 0 h 5753100"/>
              <a:gd name="connsiteX2" fmla="*/ 3619500 w 4419600"/>
              <a:gd name="connsiteY2" fmla="*/ 4025900 h 5753100"/>
              <a:gd name="connsiteX3" fmla="*/ 38100 w 4419600"/>
              <a:gd name="connsiteY3" fmla="*/ 5753100 h 5753100"/>
              <a:gd name="connsiteX4" fmla="*/ 0 w 4419600"/>
              <a:gd name="connsiteY4" fmla="*/ 0 h 5753100"/>
              <a:gd name="connsiteX0" fmla="*/ 0 w 4419600"/>
              <a:gd name="connsiteY0" fmla="*/ 0 h 5753100"/>
              <a:gd name="connsiteX1" fmla="*/ 4419600 w 4419600"/>
              <a:gd name="connsiteY1" fmla="*/ 0 h 5753100"/>
              <a:gd name="connsiteX2" fmla="*/ 3619500 w 4419600"/>
              <a:gd name="connsiteY2" fmla="*/ 4025900 h 5753100"/>
              <a:gd name="connsiteX3" fmla="*/ 38100 w 4419600"/>
              <a:gd name="connsiteY3" fmla="*/ 5753100 h 5753100"/>
              <a:gd name="connsiteX4" fmla="*/ 0 w 4419600"/>
              <a:gd name="connsiteY4" fmla="*/ 0 h 5753100"/>
              <a:gd name="connsiteX0" fmla="*/ 0 w 4586787"/>
              <a:gd name="connsiteY0" fmla="*/ 0 h 5753100"/>
              <a:gd name="connsiteX1" fmla="*/ 4419600 w 4586787"/>
              <a:gd name="connsiteY1" fmla="*/ 0 h 5753100"/>
              <a:gd name="connsiteX2" fmla="*/ 3619500 w 4586787"/>
              <a:gd name="connsiteY2" fmla="*/ 4025900 h 5753100"/>
              <a:gd name="connsiteX3" fmla="*/ 38100 w 4586787"/>
              <a:gd name="connsiteY3" fmla="*/ 5753100 h 5753100"/>
              <a:gd name="connsiteX4" fmla="*/ 0 w 4586787"/>
              <a:gd name="connsiteY4" fmla="*/ 0 h 5753100"/>
              <a:gd name="connsiteX0" fmla="*/ 0 w 4419600"/>
              <a:gd name="connsiteY0" fmla="*/ 0 h 5753100"/>
              <a:gd name="connsiteX1" fmla="*/ 4419600 w 4419600"/>
              <a:gd name="connsiteY1" fmla="*/ 0 h 5753100"/>
              <a:gd name="connsiteX2" fmla="*/ 3619500 w 4419600"/>
              <a:gd name="connsiteY2" fmla="*/ 4025900 h 5753100"/>
              <a:gd name="connsiteX3" fmla="*/ 38100 w 4419600"/>
              <a:gd name="connsiteY3" fmla="*/ 5753100 h 5753100"/>
              <a:gd name="connsiteX4" fmla="*/ 0 w 4419600"/>
              <a:gd name="connsiteY4" fmla="*/ 0 h 5753100"/>
              <a:gd name="connsiteX0" fmla="*/ 0 w 4419600"/>
              <a:gd name="connsiteY0" fmla="*/ 0 h 5753100"/>
              <a:gd name="connsiteX1" fmla="*/ 4419600 w 4419600"/>
              <a:gd name="connsiteY1" fmla="*/ 0 h 5753100"/>
              <a:gd name="connsiteX2" fmla="*/ 3619500 w 4419600"/>
              <a:gd name="connsiteY2" fmla="*/ 4025900 h 5753100"/>
              <a:gd name="connsiteX3" fmla="*/ 38100 w 4419600"/>
              <a:gd name="connsiteY3" fmla="*/ 5753100 h 5753100"/>
              <a:gd name="connsiteX4" fmla="*/ 0 w 4419600"/>
              <a:gd name="connsiteY4" fmla="*/ 0 h 5753100"/>
              <a:gd name="connsiteX0" fmla="*/ 0 w 4714127"/>
              <a:gd name="connsiteY0" fmla="*/ 0 h 5753100"/>
              <a:gd name="connsiteX1" fmla="*/ 4419600 w 4714127"/>
              <a:gd name="connsiteY1" fmla="*/ 0 h 5753100"/>
              <a:gd name="connsiteX2" fmla="*/ 4267200 w 4714127"/>
              <a:gd name="connsiteY2" fmla="*/ 2743200 h 5753100"/>
              <a:gd name="connsiteX3" fmla="*/ 3619500 w 4714127"/>
              <a:gd name="connsiteY3" fmla="*/ 4025900 h 5753100"/>
              <a:gd name="connsiteX4" fmla="*/ 38100 w 4714127"/>
              <a:gd name="connsiteY4" fmla="*/ 5753100 h 5753100"/>
              <a:gd name="connsiteX5" fmla="*/ 0 w 4714127"/>
              <a:gd name="connsiteY5" fmla="*/ 0 h 5753100"/>
              <a:gd name="connsiteX0" fmla="*/ 0 w 4430369"/>
              <a:gd name="connsiteY0" fmla="*/ 0 h 5753100"/>
              <a:gd name="connsiteX1" fmla="*/ 4419600 w 4430369"/>
              <a:gd name="connsiteY1" fmla="*/ 0 h 5753100"/>
              <a:gd name="connsiteX2" fmla="*/ 4267200 w 4430369"/>
              <a:gd name="connsiteY2" fmla="*/ 2743200 h 5753100"/>
              <a:gd name="connsiteX3" fmla="*/ 3619500 w 4430369"/>
              <a:gd name="connsiteY3" fmla="*/ 4025900 h 5753100"/>
              <a:gd name="connsiteX4" fmla="*/ 38100 w 4430369"/>
              <a:gd name="connsiteY4" fmla="*/ 5753100 h 5753100"/>
              <a:gd name="connsiteX5" fmla="*/ 0 w 4430369"/>
              <a:gd name="connsiteY5"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8100 w 4419600"/>
              <a:gd name="connsiteY4" fmla="*/ 5753100 h 5753100"/>
              <a:gd name="connsiteX5" fmla="*/ 0 w 4419600"/>
              <a:gd name="connsiteY5"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8100 w 4419600"/>
              <a:gd name="connsiteY4" fmla="*/ 5753100 h 5753100"/>
              <a:gd name="connsiteX5" fmla="*/ 0 w 4419600"/>
              <a:gd name="connsiteY5"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8100 w 4419600"/>
              <a:gd name="connsiteY4" fmla="*/ 5753100 h 5753100"/>
              <a:gd name="connsiteX5" fmla="*/ 0 w 4419600"/>
              <a:gd name="connsiteY5"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8100 w 4419600"/>
              <a:gd name="connsiteY4" fmla="*/ 5753100 h 5753100"/>
              <a:gd name="connsiteX5" fmla="*/ 0 w 4419600"/>
              <a:gd name="connsiteY5"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8100 w 4419600"/>
              <a:gd name="connsiteY4" fmla="*/ 5753100 h 5753100"/>
              <a:gd name="connsiteX5" fmla="*/ 0 w 4419600"/>
              <a:gd name="connsiteY5"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38100 w 4419600"/>
              <a:gd name="connsiteY5" fmla="*/ 5753100 h 5753100"/>
              <a:gd name="connsiteX6" fmla="*/ 0 w 4419600"/>
              <a:gd name="connsiteY6"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38100 w 4419600"/>
              <a:gd name="connsiteY6" fmla="*/ 5753100 h 5753100"/>
              <a:gd name="connsiteX7" fmla="*/ 0 w 4419600"/>
              <a:gd name="connsiteY7"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38100 w 4419600"/>
              <a:gd name="connsiteY6" fmla="*/ 5753100 h 5753100"/>
              <a:gd name="connsiteX7" fmla="*/ 0 w 4419600"/>
              <a:gd name="connsiteY7"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38100 w 4419600"/>
              <a:gd name="connsiteY6" fmla="*/ 5753100 h 5753100"/>
              <a:gd name="connsiteX7" fmla="*/ 0 w 4419600"/>
              <a:gd name="connsiteY7"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38100 w 4419600"/>
              <a:gd name="connsiteY6" fmla="*/ 5753100 h 5753100"/>
              <a:gd name="connsiteX7" fmla="*/ 0 w 4419600"/>
              <a:gd name="connsiteY7"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38100 w 4419600"/>
              <a:gd name="connsiteY6" fmla="*/ 5753100 h 5753100"/>
              <a:gd name="connsiteX7" fmla="*/ 0 w 4419600"/>
              <a:gd name="connsiteY7"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38100 w 4419600"/>
              <a:gd name="connsiteY6" fmla="*/ 5753100 h 5753100"/>
              <a:gd name="connsiteX7" fmla="*/ 0 w 4419600"/>
              <a:gd name="connsiteY7" fmla="*/ 0 h 5753100"/>
              <a:gd name="connsiteX0" fmla="*/ 0 w 4419600"/>
              <a:gd name="connsiteY0" fmla="*/ 0 h 6173175"/>
              <a:gd name="connsiteX1" fmla="*/ 4419600 w 4419600"/>
              <a:gd name="connsiteY1" fmla="*/ 0 h 6173175"/>
              <a:gd name="connsiteX2" fmla="*/ 4267200 w 4419600"/>
              <a:gd name="connsiteY2" fmla="*/ 2743200 h 6173175"/>
              <a:gd name="connsiteX3" fmla="*/ 3619500 w 4419600"/>
              <a:gd name="connsiteY3" fmla="*/ 4025900 h 6173175"/>
              <a:gd name="connsiteX4" fmla="*/ 3066199 w 4419600"/>
              <a:gd name="connsiteY4" fmla="*/ 4616646 h 6173175"/>
              <a:gd name="connsiteX5" fmla="*/ 1991543 w 4419600"/>
              <a:gd name="connsiteY5" fmla="*/ 5333084 h 6173175"/>
              <a:gd name="connsiteX6" fmla="*/ 736600 w 4419600"/>
              <a:gd name="connsiteY6" fmla="*/ 5702300 h 6173175"/>
              <a:gd name="connsiteX7" fmla="*/ 38100 w 4419600"/>
              <a:gd name="connsiteY7" fmla="*/ 5753100 h 6173175"/>
              <a:gd name="connsiteX8" fmla="*/ 0 w 4419600"/>
              <a:gd name="connsiteY8" fmla="*/ 0 h 6173175"/>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736600 w 4419600"/>
              <a:gd name="connsiteY6" fmla="*/ 5702300 h 5753100"/>
              <a:gd name="connsiteX7" fmla="*/ 38100 w 4419600"/>
              <a:gd name="connsiteY7" fmla="*/ 5753100 h 5753100"/>
              <a:gd name="connsiteX8" fmla="*/ 0 w 4419600"/>
              <a:gd name="connsiteY8"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736600 w 4419600"/>
              <a:gd name="connsiteY6" fmla="*/ 5702300 h 5753100"/>
              <a:gd name="connsiteX7" fmla="*/ 38100 w 4419600"/>
              <a:gd name="connsiteY7" fmla="*/ 5753100 h 5753100"/>
              <a:gd name="connsiteX8" fmla="*/ 0 w 4419600"/>
              <a:gd name="connsiteY8"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736600 w 4419600"/>
              <a:gd name="connsiteY6" fmla="*/ 5702300 h 5753100"/>
              <a:gd name="connsiteX7" fmla="*/ 38100 w 4419600"/>
              <a:gd name="connsiteY7" fmla="*/ 5753100 h 5753100"/>
              <a:gd name="connsiteX8" fmla="*/ 0 w 4419600"/>
              <a:gd name="connsiteY8"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736600 w 4419600"/>
              <a:gd name="connsiteY6" fmla="*/ 5702300 h 5753100"/>
              <a:gd name="connsiteX7" fmla="*/ 38100 w 4419600"/>
              <a:gd name="connsiteY7" fmla="*/ 5753100 h 5753100"/>
              <a:gd name="connsiteX8" fmla="*/ 0 w 4419600"/>
              <a:gd name="connsiteY8"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736600 w 4419600"/>
              <a:gd name="connsiteY6" fmla="*/ 5702300 h 5753100"/>
              <a:gd name="connsiteX7" fmla="*/ 38100 w 4419600"/>
              <a:gd name="connsiteY7" fmla="*/ 5753100 h 5753100"/>
              <a:gd name="connsiteX8" fmla="*/ 0 w 4419600"/>
              <a:gd name="connsiteY8" fmla="*/ 0 h 5753100"/>
              <a:gd name="connsiteX0" fmla="*/ 0 w 4419600"/>
              <a:gd name="connsiteY0" fmla="*/ 0 h 5753100"/>
              <a:gd name="connsiteX1" fmla="*/ 4419600 w 4419600"/>
              <a:gd name="connsiteY1" fmla="*/ 0 h 5753100"/>
              <a:gd name="connsiteX2" fmla="*/ 4267200 w 4419600"/>
              <a:gd name="connsiteY2" fmla="*/ 2743200 h 5753100"/>
              <a:gd name="connsiteX3" fmla="*/ 3619500 w 4419600"/>
              <a:gd name="connsiteY3" fmla="*/ 4025900 h 5753100"/>
              <a:gd name="connsiteX4" fmla="*/ 3066199 w 4419600"/>
              <a:gd name="connsiteY4" fmla="*/ 4616646 h 5753100"/>
              <a:gd name="connsiteX5" fmla="*/ 1991543 w 4419600"/>
              <a:gd name="connsiteY5" fmla="*/ 5333084 h 5753100"/>
              <a:gd name="connsiteX6" fmla="*/ 736600 w 4419600"/>
              <a:gd name="connsiteY6" fmla="*/ 5702300 h 5753100"/>
              <a:gd name="connsiteX7" fmla="*/ 38100 w 4419600"/>
              <a:gd name="connsiteY7" fmla="*/ 5753100 h 5753100"/>
              <a:gd name="connsiteX8" fmla="*/ 0 w 4419600"/>
              <a:gd name="connsiteY8" fmla="*/ 0 h 575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9600" h="5753100">
                <a:moveTo>
                  <a:pt x="0" y="0"/>
                </a:moveTo>
                <a:lnTo>
                  <a:pt x="4419600" y="0"/>
                </a:lnTo>
                <a:cubicBezTo>
                  <a:pt x="4402627" y="1263970"/>
                  <a:pt x="4469561" y="2089470"/>
                  <a:pt x="4267200" y="2743200"/>
                </a:cubicBezTo>
                <a:cubicBezTo>
                  <a:pt x="4058435" y="3461317"/>
                  <a:pt x="3797158" y="3837528"/>
                  <a:pt x="3619500" y="4025900"/>
                </a:cubicBezTo>
                <a:cubicBezTo>
                  <a:pt x="3441842" y="4214272"/>
                  <a:pt x="3390688" y="4351419"/>
                  <a:pt x="3066199" y="4616646"/>
                </a:cubicBezTo>
                <a:cubicBezTo>
                  <a:pt x="2741710" y="4881873"/>
                  <a:pt x="2386159" y="5162725"/>
                  <a:pt x="1991543" y="5333084"/>
                </a:cubicBezTo>
                <a:cubicBezTo>
                  <a:pt x="1596927" y="5503443"/>
                  <a:pt x="1005024" y="5670397"/>
                  <a:pt x="736600" y="5702300"/>
                </a:cubicBezTo>
                <a:cubicBezTo>
                  <a:pt x="468176" y="5734203"/>
                  <a:pt x="706967" y="5715000"/>
                  <a:pt x="38100" y="5753100"/>
                </a:cubicBezTo>
                <a:lnTo>
                  <a:pt x="0" y="0"/>
                </a:lnTo>
                <a:close/>
              </a:path>
            </a:pathLst>
          </a:custGeom>
          <a:blipFill>
            <a:blip r:embed="rId2">
              <a:extLst>
                <a:ext uri="{28A0092B-C50C-407E-A947-70E740481C1C}">
                  <a14:useLocalDpi xmlns:a14="http://schemas.microsoft.com/office/drawing/2010/main" val="0"/>
                </a:ext>
              </a:extLst>
            </a:blip>
            <a:stretch>
              <a:fillRect l="-28102" r="1"/>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plant, tree&#10;&#10;AI-generated content may be incorrect." hidden="1">
            <a:extLst>
              <a:ext uri="{FF2B5EF4-FFF2-40B4-BE49-F238E27FC236}">
                <a16:creationId xmlns:a16="http://schemas.microsoft.com/office/drawing/2014/main" id="{C64AD55C-72AD-6682-9C42-9B4327EA02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4522" y="-4542286"/>
            <a:ext cx="5627077" cy="4220308"/>
          </a:xfrm>
          <a:prstGeom prst="rect">
            <a:avLst/>
          </a:prstGeom>
        </p:spPr>
      </p:pic>
    </p:spTree>
    <p:extLst>
      <p:ext uri="{BB962C8B-B14F-4D97-AF65-F5344CB8AC3E}">
        <p14:creationId xmlns:p14="http://schemas.microsoft.com/office/powerpoint/2010/main" val="3983774450"/>
      </p:ext>
    </p:extLst>
  </p:cSld>
  <p:clrMapOvr>
    <a:masterClrMapping/>
  </p:clrMapOvr>
  <p:hf sldNum="0" hdr="0" ftr="0" dt="0"/>
  <p:extLst>
    <p:ext uri="{DCECCB84-F9BA-43D5-87BE-67443E8EF086}">
      <p15:sldGuideLst xmlns:p15="http://schemas.microsoft.com/office/powerpoint/2012/main">
        <p15:guide id="1" pos="1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 One Line Header">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FB69EBD6-4E5E-F366-C915-AB43D903C11F}"/>
              </a:ext>
            </a:extLst>
          </p:cNvPr>
          <p:cNvSpPr>
            <a:spLocks noGrp="1"/>
          </p:cNvSpPr>
          <p:nvPr>
            <p:ph type="sldNum" sz="quarter" idx="10"/>
          </p:nvPr>
        </p:nvSpPr>
        <p:spPr>
          <a:xfrm>
            <a:off x="11473665" y="6323546"/>
            <a:ext cx="509793" cy="428409"/>
          </a:xfrm>
        </p:spPr>
        <p:txBody>
          <a:bodyPr/>
          <a:lstStyle>
            <a:lvl1pPr>
              <a:defRPr sz="1400">
                <a:solidFill>
                  <a:srgbClr val="D2672B"/>
                </a:solidFill>
                <a:latin typeface="Century Gothic" panose="020B0502020202020204" pitchFamily="34" charset="0"/>
              </a:defRPr>
            </a:lvl1pPr>
          </a:lstStyle>
          <a:p>
            <a:fld id="{9C3AC94F-0BCF-4004-89AE-D672EB8CABD9}" type="slidenum">
              <a:rPr lang="en-US" smtClean="0"/>
              <a:pPr/>
              <a:t>‹#›</a:t>
            </a:fld>
            <a:endParaRPr lang="en-US"/>
          </a:p>
        </p:txBody>
      </p:sp>
      <p:sp>
        <p:nvSpPr>
          <p:cNvPr id="8" name="Text Placeholder 24">
            <a:extLst>
              <a:ext uri="{FF2B5EF4-FFF2-40B4-BE49-F238E27FC236}">
                <a16:creationId xmlns:a16="http://schemas.microsoft.com/office/drawing/2014/main" id="{D3DFF904-971E-27A5-C34B-6C580A1C2005}"/>
              </a:ext>
            </a:extLst>
          </p:cNvPr>
          <p:cNvSpPr>
            <a:spLocks noGrp="1"/>
          </p:cNvSpPr>
          <p:nvPr>
            <p:ph type="body" sz="quarter" idx="17" hasCustomPrompt="1"/>
          </p:nvPr>
        </p:nvSpPr>
        <p:spPr>
          <a:xfrm>
            <a:off x="213809" y="264411"/>
            <a:ext cx="11759238" cy="584968"/>
          </a:xfrm>
        </p:spPr>
        <p:txBody>
          <a:bodyPr>
            <a:noAutofit/>
          </a:bodyPr>
          <a:lstStyle>
            <a:lvl1pPr marL="0" indent="0" algn="l">
              <a:buNone/>
              <a:defRPr sz="3800" b="1">
                <a:solidFill>
                  <a:srgbClr val="D2672B"/>
                </a:solidFill>
              </a:defRPr>
            </a:lvl1pPr>
          </a:lstStyle>
          <a:p>
            <a:pPr lvl="0"/>
            <a:r>
              <a:rPr lang="en-US"/>
              <a:t>Slide Header – One Line</a:t>
            </a:r>
          </a:p>
        </p:txBody>
      </p:sp>
      <p:sp>
        <p:nvSpPr>
          <p:cNvPr id="9" name="Text Placeholder 24">
            <a:extLst>
              <a:ext uri="{FF2B5EF4-FFF2-40B4-BE49-F238E27FC236}">
                <a16:creationId xmlns:a16="http://schemas.microsoft.com/office/drawing/2014/main" id="{E0972569-1836-7279-706D-CA076E8A705A}"/>
              </a:ext>
            </a:extLst>
          </p:cNvPr>
          <p:cNvSpPr>
            <a:spLocks noGrp="1"/>
          </p:cNvSpPr>
          <p:nvPr>
            <p:ph type="body" sz="quarter" idx="18" hasCustomPrompt="1"/>
          </p:nvPr>
        </p:nvSpPr>
        <p:spPr>
          <a:xfrm>
            <a:off x="728109" y="6323546"/>
            <a:ext cx="10735782" cy="426656"/>
          </a:xfrm>
        </p:spPr>
        <p:txBody>
          <a:bodyPr anchor="ctr">
            <a:noAutofit/>
          </a:bodyPr>
          <a:lstStyle>
            <a:lvl1pPr marL="0" indent="0" algn="l">
              <a:buNone/>
              <a:defRPr sz="1400" b="1">
                <a:solidFill>
                  <a:srgbClr val="D2672B"/>
                </a:solidFill>
              </a:defRPr>
            </a:lvl1pPr>
          </a:lstStyle>
          <a:p>
            <a:pPr lvl="0"/>
            <a:r>
              <a:rPr lang="en-US"/>
              <a:t>Project Short Title</a:t>
            </a:r>
          </a:p>
        </p:txBody>
      </p:sp>
      <p:pic>
        <p:nvPicPr>
          <p:cNvPr id="10" name="Picture 9">
            <a:extLst>
              <a:ext uri="{FF2B5EF4-FFF2-40B4-BE49-F238E27FC236}">
                <a16:creationId xmlns:a16="http://schemas.microsoft.com/office/drawing/2014/main" id="{C9A91D47-6B25-57CD-BDCE-73CF8B2C49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11227" y="6325299"/>
            <a:ext cx="426656" cy="426656"/>
          </a:xfrm>
          <a:prstGeom prst="rect">
            <a:avLst/>
          </a:prstGeom>
        </p:spPr>
      </p:pic>
      <p:sp>
        <p:nvSpPr>
          <p:cNvPr id="3" name="Text Placeholder 5">
            <a:extLst>
              <a:ext uri="{FF2B5EF4-FFF2-40B4-BE49-F238E27FC236}">
                <a16:creationId xmlns:a16="http://schemas.microsoft.com/office/drawing/2014/main" id="{8F7180C9-AC4C-3052-233E-D112BBACA0DE}"/>
              </a:ext>
            </a:extLst>
          </p:cNvPr>
          <p:cNvSpPr>
            <a:spLocks noGrp="1"/>
          </p:cNvSpPr>
          <p:nvPr>
            <p:ph type="body" sz="quarter" idx="19" hasCustomPrompt="1"/>
          </p:nvPr>
        </p:nvSpPr>
        <p:spPr>
          <a:xfrm>
            <a:off x="213809" y="1019475"/>
            <a:ext cx="11759238" cy="4987625"/>
          </a:xfrm>
        </p:spPr>
        <p:txBody>
          <a:bodyPr>
            <a:normAutofit/>
          </a:bodyPr>
          <a:lstStyle>
            <a:lvl1pPr marL="0" indent="0">
              <a:buNone/>
              <a:defRPr sz="2000" b="0">
                <a:solidFill>
                  <a:schemeClr val="tx1">
                    <a:lumMod val="75000"/>
                    <a:lumOff val="25000"/>
                  </a:schemeClr>
                </a:solidFill>
              </a:defRPr>
            </a:lvl1pPr>
            <a:lvl2pPr marL="457200" indent="0">
              <a:buNone/>
              <a:defRPr/>
            </a:lvl2pPr>
          </a:lstStyle>
          <a:p>
            <a:pPr lvl="0"/>
            <a:r>
              <a:rPr lang="en-US"/>
              <a:t>Body Text 20pts</a:t>
            </a:r>
          </a:p>
        </p:txBody>
      </p:sp>
    </p:spTree>
    <p:extLst>
      <p:ext uri="{BB962C8B-B14F-4D97-AF65-F5344CB8AC3E}">
        <p14:creationId xmlns:p14="http://schemas.microsoft.com/office/powerpoint/2010/main" val="2195404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92" userDrawn="1">
          <p15:clr>
            <a:srgbClr val="FBAE40"/>
          </p15:clr>
        </p15:guide>
        <p15:guide id="3" pos="39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Two Line Header">
    <p:spTree>
      <p:nvGrpSpPr>
        <p:cNvPr id="1" name=""/>
        <p:cNvGrpSpPr/>
        <p:nvPr/>
      </p:nvGrpSpPr>
      <p:grpSpPr>
        <a:xfrm>
          <a:off x="0" y="0"/>
          <a:ext cx="0" cy="0"/>
          <a:chOff x="0" y="0"/>
          <a:chExt cx="0" cy="0"/>
        </a:xfrm>
      </p:grpSpPr>
      <p:sp>
        <p:nvSpPr>
          <p:cNvPr id="9" name="Text Placeholder 24">
            <a:extLst>
              <a:ext uri="{FF2B5EF4-FFF2-40B4-BE49-F238E27FC236}">
                <a16:creationId xmlns:a16="http://schemas.microsoft.com/office/drawing/2014/main" id="{C94F8741-F57F-6BB3-DE90-5DE5F4BEFE6B}"/>
              </a:ext>
            </a:extLst>
          </p:cNvPr>
          <p:cNvSpPr>
            <a:spLocks noGrp="1"/>
          </p:cNvSpPr>
          <p:nvPr>
            <p:ph type="body" sz="quarter" idx="17" hasCustomPrompt="1"/>
          </p:nvPr>
        </p:nvSpPr>
        <p:spPr>
          <a:xfrm>
            <a:off x="213809" y="264410"/>
            <a:ext cx="11759238" cy="1069439"/>
          </a:xfrm>
        </p:spPr>
        <p:txBody>
          <a:bodyPr>
            <a:noAutofit/>
          </a:bodyPr>
          <a:lstStyle>
            <a:lvl1pPr marL="0" indent="0" algn="l">
              <a:buNone/>
              <a:defRPr sz="3200" b="1">
                <a:solidFill>
                  <a:srgbClr val="D2672B"/>
                </a:solidFill>
              </a:defRPr>
            </a:lvl1pPr>
          </a:lstStyle>
          <a:p>
            <a:pPr lvl="0"/>
            <a:r>
              <a:rPr lang="en-US"/>
              <a:t>Slide Header – Two Lines</a:t>
            </a:r>
          </a:p>
        </p:txBody>
      </p:sp>
      <p:sp>
        <p:nvSpPr>
          <p:cNvPr id="10" name="Slide Number Placeholder 2">
            <a:extLst>
              <a:ext uri="{FF2B5EF4-FFF2-40B4-BE49-F238E27FC236}">
                <a16:creationId xmlns:a16="http://schemas.microsoft.com/office/drawing/2014/main" id="{14A0DD44-E2CB-7859-BDD4-63FA6CE716DA}"/>
              </a:ext>
            </a:extLst>
          </p:cNvPr>
          <p:cNvSpPr>
            <a:spLocks noGrp="1"/>
          </p:cNvSpPr>
          <p:nvPr>
            <p:ph type="sldNum" sz="quarter" idx="10"/>
          </p:nvPr>
        </p:nvSpPr>
        <p:spPr>
          <a:xfrm>
            <a:off x="11473665" y="6323546"/>
            <a:ext cx="509793" cy="428409"/>
          </a:xfrm>
        </p:spPr>
        <p:txBody>
          <a:bodyPr/>
          <a:lstStyle>
            <a:lvl1pPr>
              <a:defRPr sz="1400">
                <a:solidFill>
                  <a:srgbClr val="D2672B"/>
                </a:solidFill>
                <a:latin typeface="Century Gothic" panose="020B0502020202020204" pitchFamily="34" charset="0"/>
              </a:defRPr>
            </a:lvl1pPr>
          </a:lstStyle>
          <a:p>
            <a:fld id="{9C3AC94F-0BCF-4004-89AE-D672EB8CABD9}" type="slidenum">
              <a:rPr lang="en-US" smtClean="0"/>
              <a:pPr/>
              <a:t>‹#›</a:t>
            </a:fld>
            <a:endParaRPr lang="en-US"/>
          </a:p>
        </p:txBody>
      </p:sp>
      <p:sp>
        <p:nvSpPr>
          <p:cNvPr id="11" name="Text Placeholder 24">
            <a:extLst>
              <a:ext uri="{FF2B5EF4-FFF2-40B4-BE49-F238E27FC236}">
                <a16:creationId xmlns:a16="http://schemas.microsoft.com/office/drawing/2014/main" id="{6819D9E7-5F09-A42E-8117-61653E92B41F}"/>
              </a:ext>
            </a:extLst>
          </p:cNvPr>
          <p:cNvSpPr>
            <a:spLocks noGrp="1"/>
          </p:cNvSpPr>
          <p:nvPr>
            <p:ph type="body" sz="quarter" idx="18" hasCustomPrompt="1"/>
          </p:nvPr>
        </p:nvSpPr>
        <p:spPr>
          <a:xfrm>
            <a:off x="728109" y="6323546"/>
            <a:ext cx="10735782" cy="426656"/>
          </a:xfrm>
        </p:spPr>
        <p:txBody>
          <a:bodyPr anchor="ctr">
            <a:noAutofit/>
          </a:bodyPr>
          <a:lstStyle>
            <a:lvl1pPr marL="0" indent="0" algn="l">
              <a:buNone/>
              <a:defRPr sz="1400" b="1">
                <a:solidFill>
                  <a:srgbClr val="D2672B"/>
                </a:solidFill>
              </a:defRPr>
            </a:lvl1pPr>
          </a:lstStyle>
          <a:p>
            <a:pPr lvl="0"/>
            <a:r>
              <a:rPr lang="en-US"/>
              <a:t>Project Short Title</a:t>
            </a:r>
          </a:p>
        </p:txBody>
      </p:sp>
      <p:pic>
        <p:nvPicPr>
          <p:cNvPr id="12" name="Picture 11">
            <a:extLst>
              <a:ext uri="{FF2B5EF4-FFF2-40B4-BE49-F238E27FC236}">
                <a16:creationId xmlns:a16="http://schemas.microsoft.com/office/drawing/2014/main" id="{66A5FC56-1CAB-BFF0-F58C-E3B8C9AB52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11227" y="6325299"/>
            <a:ext cx="426656" cy="426656"/>
          </a:xfrm>
          <a:prstGeom prst="rect">
            <a:avLst/>
          </a:prstGeom>
        </p:spPr>
      </p:pic>
      <p:sp>
        <p:nvSpPr>
          <p:cNvPr id="2" name="Text Placeholder 5">
            <a:extLst>
              <a:ext uri="{FF2B5EF4-FFF2-40B4-BE49-F238E27FC236}">
                <a16:creationId xmlns:a16="http://schemas.microsoft.com/office/drawing/2014/main" id="{3E33358F-F3E6-FB86-80E6-195F2B47C41C}"/>
              </a:ext>
            </a:extLst>
          </p:cNvPr>
          <p:cNvSpPr>
            <a:spLocks noGrp="1"/>
          </p:cNvSpPr>
          <p:nvPr>
            <p:ph type="body" sz="quarter" idx="19" hasCustomPrompt="1"/>
          </p:nvPr>
        </p:nvSpPr>
        <p:spPr>
          <a:xfrm>
            <a:off x="213809" y="1600200"/>
            <a:ext cx="11759238" cy="4406900"/>
          </a:xfrm>
        </p:spPr>
        <p:txBody>
          <a:bodyPr>
            <a:normAutofit/>
          </a:bodyPr>
          <a:lstStyle>
            <a:lvl1pPr marL="0" indent="0">
              <a:buNone/>
              <a:defRPr sz="2000" b="0">
                <a:solidFill>
                  <a:schemeClr val="tx1">
                    <a:lumMod val="75000"/>
                    <a:lumOff val="25000"/>
                  </a:schemeClr>
                </a:solidFill>
              </a:defRPr>
            </a:lvl1pPr>
            <a:lvl2pPr marL="457200" indent="0">
              <a:buNone/>
              <a:defRPr/>
            </a:lvl2pPr>
          </a:lstStyle>
          <a:p>
            <a:pPr lvl="0"/>
            <a:r>
              <a:rPr lang="en-US"/>
              <a:t>Body Text 20pts</a:t>
            </a:r>
          </a:p>
        </p:txBody>
      </p:sp>
    </p:spTree>
    <p:extLst>
      <p:ext uri="{BB962C8B-B14F-4D97-AF65-F5344CB8AC3E}">
        <p14:creationId xmlns:p14="http://schemas.microsoft.com/office/powerpoint/2010/main" val="39143664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ext Placeholder 24">
            <a:extLst>
              <a:ext uri="{FF2B5EF4-FFF2-40B4-BE49-F238E27FC236}">
                <a16:creationId xmlns:a16="http://schemas.microsoft.com/office/drawing/2014/main" id="{FACFA9CB-2899-4084-F005-08E2E4DE9C10}"/>
              </a:ext>
            </a:extLst>
          </p:cNvPr>
          <p:cNvSpPr>
            <a:spLocks noGrp="1"/>
          </p:cNvSpPr>
          <p:nvPr>
            <p:ph type="body" sz="quarter" idx="17" hasCustomPrompt="1"/>
          </p:nvPr>
        </p:nvSpPr>
        <p:spPr>
          <a:xfrm>
            <a:off x="213809" y="264410"/>
            <a:ext cx="11759238" cy="1069439"/>
          </a:xfrm>
        </p:spPr>
        <p:txBody>
          <a:bodyPr>
            <a:noAutofit/>
          </a:bodyPr>
          <a:lstStyle>
            <a:lvl1pPr marL="0" indent="0" algn="l" defTabSz="0">
              <a:buNone/>
              <a:defRPr sz="3200" b="1">
                <a:solidFill>
                  <a:srgbClr val="D2672B"/>
                </a:solidFill>
              </a:defRPr>
            </a:lvl1pPr>
          </a:lstStyle>
          <a:p>
            <a:pPr lvl="0"/>
            <a:r>
              <a:rPr lang="en-US"/>
              <a:t>Slide Header – Two Lines</a:t>
            </a:r>
          </a:p>
        </p:txBody>
      </p:sp>
      <p:sp>
        <p:nvSpPr>
          <p:cNvPr id="17" name="Slide Number Placeholder 2">
            <a:extLst>
              <a:ext uri="{FF2B5EF4-FFF2-40B4-BE49-F238E27FC236}">
                <a16:creationId xmlns:a16="http://schemas.microsoft.com/office/drawing/2014/main" id="{B8BC373F-77AD-FE69-601C-9274AE02EBA5}"/>
              </a:ext>
            </a:extLst>
          </p:cNvPr>
          <p:cNvSpPr>
            <a:spLocks noGrp="1"/>
          </p:cNvSpPr>
          <p:nvPr>
            <p:ph type="sldNum" sz="quarter" idx="10"/>
          </p:nvPr>
        </p:nvSpPr>
        <p:spPr>
          <a:xfrm>
            <a:off x="11473665" y="6323546"/>
            <a:ext cx="509793" cy="428409"/>
          </a:xfrm>
        </p:spPr>
        <p:txBody>
          <a:bodyPr/>
          <a:lstStyle>
            <a:lvl1pPr>
              <a:defRPr sz="1400">
                <a:solidFill>
                  <a:srgbClr val="D2672B"/>
                </a:solidFill>
                <a:latin typeface="Century Gothic" panose="020B0502020202020204" pitchFamily="34" charset="0"/>
              </a:defRPr>
            </a:lvl1pPr>
          </a:lstStyle>
          <a:p>
            <a:fld id="{9C3AC94F-0BCF-4004-89AE-D672EB8CABD9}" type="slidenum">
              <a:rPr lang="en-US" smtClean="0"/>
              <a:pPr/>
              <a:t>‹#›</a:t>
            </a:fld>
            <a:endParaRPr lang="en-US"/>
          </a:p>
        </p:txBody>
      </p:sp>
      <p:sp>
        <p:nvSpPr>
          <p:cNvPr id="18" name="Text Placeholder 24">
            <a:extLst>
              <a:ext uri="{FF2B5EF4-FFF2-40B4-BE49-F238E27FC236}">
                <a16:creationId xmlns:a16="http://schemas.microsoft.com/office/drawing/2014/main" id="{081A324F-4C7E-353B-34B9-C57C00BC203D}"/>
              </a:ext>
            </a:extLst>
          </p:cNvPr>
          <p:cNvSpPr>
            <a:spLocks noGrp="1"/>
          </p:cNvSpPr>
          <p:nvPr>
            <p:ph type="body" sz="quarter" idx="18" hasCustomPrompt="1"/>
          </p:nvPr>
        </p:nvSpPr>
        <p:spPr>
          <a:xfrm>
            <a:off x="728109" y="6323546"/>
            <a:ext cx="10735782" cy="426656"/>
          </a:xfrm>
        </p:spPr>
        <p:txBody>
          <a:bodyPr anchor="ctr">
            <a:noAutofit/>
          </a:bodyPr>
          <a:lstStyle>
            <a:lvl1pPr marL="0" indent="0" algn="l">
              <a:buNone/>
              <a:defRPr sz="1400" b="1">
                <a:solidFill>
                  <a:srgbClr val="D2672B"/>
                </a:solidFill>
              </a:defRPr>
            </a:lvl1pPr>
          </a:lstStyle>
          <a:p>
            <a:pPr lvl="0"/>
            <a:r>
              <a:rPr lang="en-US"/>
              <a:t>Project Short Title</a:t>
            </a:r>
          </a:p>
        </p:txBody>
      </p:sp>
      <p:pic>
        <p:nvPicPr>
          <p:cNvPr id="19" name="Picture 18">
            <a:extLst>
              <a:ext uri="{FF2B5EF4-FFF2-40B4-BE49-F238E27FC236}">
                <a16:creationId xmlns:a16="http://schemas.microsoft.com/office/drawing/2014/main" id="{0073F8F1-8A08-D9B5-EA95-E9F3D50270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11227" y="6325299"/>
            <a:ext cx="426656" cy="426656"/>
          </a:xfrm>
          <a:prstGeom prst="rect">
            <a:avLst/>
          </a:prstGeom>
        </p:spPr>
      </p:pic>
      <p:sp>
        <p:nvSpPr>
          <p:cNvPr id="5" name="Picture Placeholder 4">
            <a:extLst>
              <a:ext uri="{FF2B5EF4-FFF2-40B4-BE49-F238E27FC236}">
                <a16:creationId xmlns:a16="http://schemas.microsoft.com/office/drawing/2014/main" id="{0C51A299-B7D8-994D-0FA9-55B9BE2BD6CB}"/>
              </a:ext>
            </a:extLst>
          </p:cNvPr>
          <p:cNvSpPr>
            <a:spLocks noGrp="1"/>
          </p:cNvSpPr>
          <p:nvPr>
            <p:ph type="pic" sz="quarter" idx="19"/>
          </p:nvPr>
        </p:nvSpPr>
        <p:spPr>
          <a:xfrm>
            <a:off x="311794" y="1687513"/>
            <a:ext cx="3567112" cy="2336800"/>
          </a:xfrm>
        </p:spPr>
        <p:txBody>
          <a:bodyPr/>
          <a:lstStyle/>
          <a:p>
            <a:endParaRPr lang="en-US"/>
          </a:p>
        </p:txBody>
      </p:sp>
      <p:sp>
        <p:nvSpPr>
          <p:cNvPr id="7" name="Picture Placeholder 4">
            <a:extLst>
              <a:ext uri="{FF2B5EF4-FFF2-40B4-BE49-F238E27FC236}">
                <a16:creationId xmlns:a16="http://schemas.microsoft.com/office/drawing/2014/main" id="{D019DFBF-42D7-1E66-470A-71B6E1AEC1B8}"/>
              </a:ext>
            </a:extLst>
          </p:cNvPr>
          <p:cNvSpPr>
            <a:spLocks noGrp="1"/>
          </p:cNvSpPr>
          <p:nvPr>
            <p:ph type="pic" sz="quarter" idx="20"/>
          </p:nvPr>
        </p:nvSpPr>
        <p:spPr>
          <a:xfrm>
            <a:off x="4235773" y="1687513"/>
            <a:ext cx="3567112" cy="2336800"/>
          </a:xfrm>
        </p:spPr>
        <p:txBody>
          <a:bodyPr/>
          <a:lstStyle/>
          <a:p>
            <a:endParaRPr lang="en-US"/>
          </a:p>
        </p:txBody>
      </p:sp>
      <p:sp>
        <p:nvSpPr>
          <p:cNvPr id="9" name="Picture Placeholder 4">
            <a:extLst>
              <a:ext uri="{FF2B5EF4-FFF2-40B4-BE49-F238E27FC236}">
                <a16:creationId xmlns:a16="http://schemas.microsoft.com/office/drawing/2014/main" id="{CE865C04-1E6F-F4D1-8D98-69057521BBF9}"/>
              </a:ext>
            </a:extLst>
          </p:cNvPr>
          <p:cNvSpPr>
            <a:spLocks noGrp="1"/>
          </p:cNvSpPr>
          <p:nvPr>
            <p:ph type="pic" sz="quarter" idx="21"/>
          </p:nvPr>
        </p:nvSpPr>
        <p:spPr>
          <a:xfrm>
            <a:off x="8160886" y="1687513"/>
            <a:ext cx="3567112" cy="2336800"/>
          </a:xfrm>
        </p:spPr>
        <p:txBody>
          <a:bodyPr/>
          <a:lstStyle/>
          <a:p>
            <a:endParaRPr lang="en-US"/>
          </a:p>
        </p:txBody>
      </p:sp>
      <p:sp>
        <p:nvSpPr>
          <p:cNvPr id="23" name="Text Placeholder 22">
            <a:extLst>
              <a:ext uri="{FF2B5EF4-FFF2-40B4-BE49-F238E27FC236}">
                <a16:creationId xmlns:a16="http://schemas.microsoft.com/office/drawing/2014/main" id="{08F0B815-706F-B5DD-C129-05F0F3FD874D}"/>
              </a:ext>
            </a:extLst>
          </p:cNvPr>
          <p:cNvSpPr>
            <a:spLocks noGrp="1"/>
          </p:cNvSpPr>
          <p:nvPr>
            <p:ph type="body" sz="quarter" idx="22" hasCustomPrompt="1"/>
          </p:nvPr>
        </p:nvSpPr>
        <p:spPr>
          <a:xfrm>
            <a:off x="311227" y="4168775"/>
            <a:ext cx="3567112" cy="2047875"/>
          </a:xfrm>
        </p:spPr>
        <p:txBody>
          <a:bodyPr>
            <a:normAutofit/>
          </a:bodyPr>
          <a:lstStyle>
            <a:lvl1pPr marL="0" indent="0">
              <a:buNone/>
              <a:defRPr sz="2000">
                <a:solidFill>
                  <a:schemeClr val="tx1">
                    <a:lumMod val="75000"/>
                    <a:lumOff val="25000"/>
                  </a:schemeClr>
                </a:solidFill>
              </a:defRPr>
            </a:lvl1pPr>
          </a:lstStyle>
          <a:p>
            <a:pPr lvl="0"/>
            <a:r>
              <a:rPr lang="en-US"/>
              <a:t>Body Text 20pts</a:t>
            </a:r>
          </a:p>
        </p:txBody>
      </p:sp>
      <p:sp>
        <p:nvSpPr>
          <p:cNvPr id="2" name="Text Placeholder 22">
            <a:extLst>
              <a:ext uri="{FF2B5EF4-FFF2-40B4-BE49-F238E27FC236}">
                <a16:creationId xmlns:a16="http://schemas.microsoft.com/office/drawing/2014/main" id="{8868D4B3-E750-FC55-8471-A631D157D785}"/>
              </a:ext>
            </a:extLst>
          </p:cNvPr>
          <p:cNvSpPr>
            <a:spLocks noGrp="1"/>
          </p:cNvSpPr>
          <p:nvPr>
            <p:ph type="body" sz="quarter" idx="23" hasCustomPrompt="1"/>
          </p:nvPr>
        </p:nvSpPr>
        <p:spPr>
          <a:xfrm>
            <a:off x="4235773" y="4168775"/>
            <a:ext cx="3567112" cy="2047875"/>
          </a:xfrm>
        </p:spPr>
        <p:txBody>
          <a:bodyPr>
            <a:normAutofit/>
          </a:bodyPr>
          <a:lstStyle>
            <a:lvl1pPr marL="0" indent="0">
              <a:buNone/>
              <a:defRPr sz="2000">
                <a:solidFill>
                  <a:schemeClr val="tx1">
                    <a:lumMod val="75000"/>
                    <a:lumOff val="25000"/>
                  </a:schemeClr>
                </a:solidFill>
              </a:defRPr>
            </a:lvl1pPr>
          </a:lstStyle>
          <a:p>
            <a:pPr lvl="0"/>
            <a:r>
              <a:rPr lang="en-US"/>
              <a:t>Body Text 20pts</a:t>
            </a:r>
          </a:p>
        </p:txBody>
      </p:sp>
      <p:sp>
        <p:nvSpPr>
          <p:cNvPr id="3" name="Text Placeholder 22">
            <a:extLst>
              <a:ext uri="{FF2B5EF4-FFF2-40B4-BE49-F238E27FC236}">
                <a16:creationId xmlns:a16="http://schemas.microsoft.com/office/drawing/2014/main" id="{49D82636-2910-D13D-F1CC-CFAA673C94D2}"/>
              </a:ext>
            </a:extLst>
          </p:cNvPr>
          <p:cNvSpPr>
            <a:spLocks noGrp="1"/>
          </p:cNvSpPr>
          <p:nvPr>
            <p:ph type="body" sz="quarter" idx="24" hasCustomPrompt="1"/>
          </p:nvPr>
        </p:nvSpPr>
        <p:spPr>
          <a:xfrm>
            <a:off x="8160886" y="4168775"/>
            <a:ext cx="3567112" cy="2047875"/>
          </a:xfrm>
        </p:spPr>
        <p:txBody>
          <a:bodyPr>
            <a:normAutofit/>
          </a:bodyPr>
          <a:lstStyle>
            <a:lvl1pPr marL="0" indent="0">
              <a:buNone/>
              <a:defRPr sz="2000">
                <a:solidFill>
                  <a:schemeClr val="tx1">
                    <a:lumMod val="75000"/>
                    <a:lumOff val="25000"/>
                  </a:schemeClr>
                </a:solidFill>
              </a:defRPr>
            </a:lvl1pPr>
          </a:lstStyle>
          <a:p>
            <a:pPr lvl="0"/>
            <a:r>
              <a:rPr lang="en-US"/>
              <a:t>Body Text 20pts</a:t>
            </a:r>
          </a:p>
        </p:txBody>
      </p:sp>
    </p:spTree>
    <p:extLst>
      <p:ext uri="{BB962C8B-B14F-4D97-AF65-F5344CB8AC3E}">
        <p14:creationId xmlns:p14="http://schemas.microsoft.com/office/powerpoint/2010/main" val="4151964258"/>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6" name="Text Placeholder 24">
            <a:extLst>
              <a:ext uri="{FF2B5EF4-FFF2-40B4-BE49-F238E27FC236}">
                <a16:creationId xmlns:a16="http://schemas.microsoft.com/office/drawing/2014/main" id="{4BCFD521-251A-8CA8-0D3F-EFD0AE28F65C}"/>
              </a:ext>
            </a:extLst>
          </p:cNvPr>
          <p:cNvSpPr>
            <a:spLocks noGrp="1"/>
          </p:cNvSpPr>
          <p:nvPr>
            <p:ph type="body" sz="quarter" idx="17" hasCustomPrompt="1"/>
          </p:nvPr>
        </p:nvSpPr>
        <p:spPr>
          <a:xfrm>
            <a:off x="6243638" y="264410"/>
            <a:ext cx="5729408" cy="1069439"/>
          </a:xfrm>
        </p:spPr>
        <p:txBody>
          <a:bodyPr>
            <a:noAutofit/>
          </a:bodyPr>
          <a:lstStyle>
            <a:lvl1pPr marL="0" indent="0" algn="l" defTabSz="0">
              <a:buNone/>
              <a:defRPr sz="3200" b="1">
                <a:solidFill>
                  <a:srgbClr val="D2672B"/>
                </a:solidFill>
              </a:defRPr>
            </a:lvl1pPr>
          </a:lstStyle>
          <a:p>
            <a:pPr lvl="0"/>
            <a:r>
              <a:rPr lang="en-US"/>
              <a:t>Slide Header – Two Lines</a:t>
            </a:r>
          </a:p>
        </p:txBody>
      </p:sp>
      <p:sp>
        <p:nvSpPr>
          <p:cNvPr id="7" name="Picture Placeholder 12">
            <a:extLst>
              <a:ext uri="{FF2B5EF4-FFF2-40B4-BE49-F238E27FC236}">
                <a16:creationId xmlns:a16="http://schemas.microsoft.com/office/drawing/2014/main" id="{1DD6D79F-63A0-7335-E35A-2128A502D521}"/>
              </a:ext>
            </a:extLst>
          </p:cNvPr>
          <p:cNvSpPr>
            <a:spLocks noGrp="1"/>
          </p:cNvSpPr>
          <p:nvPr>
            <p:ph type="pic" sz="quarter" idx="19"/>
          </p:nvPr>
        </p:nvSpPr>
        <p:spPr>
          <a:xfrm>
            <a:off x="0" y="0"/>
            <a:ext cx="6096000" cy="6048375"/>
          </a:xfrm>
        </p:spPr>
        <p:txBody>
          <a:bodyPr/>
          <a:lstStyle/>
          <a:p>
            <a:endParaRPr lang="en-US"/>
          </a:p>
        </p:txBody>
      </p:sp>
      <p:sp>
        <p:nvSpPr>
          <p:cNvPr id="9" name="Slide Number Placeholder 2">
            <a:extLst>
              <a:ext uri="{FF2B5EF4-FFF2-40B4-BE49-F238E27FC236}">
                <a16:creationId xmlns:a16="http://schemas.microsoft.com/office/drawing/2014/main" id="{8596B3F7-F8BB-63B7-5174-62FD11484246}"/>
              </a:ext>
            </a:extLst>
          </p:cNvPr>
          <p:cNvSpPr>
            <a:spLocks noGrp="1"/>
          </p:cNvSpPr>
          <p:nvPr>
            <p:ph type="sldNum" sz="quarter" idx="10"/>
          </p:nvPr>
        </p:nvSpPr>
        <p:spPr>
          <a:xfrm>
            <a:off x="11473665" y="6323546"/>
            <a:ext cx="509793" cy="428409"/>
          </a:xfrm>
        </p:spPr>
        <p:txBody>
          <a:bodyPr/>
          <a:lstStyle>
            <a:lvl1pPr>
              <a:defRPr sz="1400">
                <a:solidFill>
                  <a:srgbClr val="D2672B"/>
                </a:solidFill>
                <a:latin typeface="Century Gothic" panose="020B0502020202020204" pitchFamily="34" charset="0"/>
              </a:defRPr>
            </a:lvl1pPr>
          </a:lstStyle>
          <a:p>
            <a:fld id="{9C3AC94F-0BCF-4004-89AE-D672EB8CABD9}" type="slidenum">
              <a:rPr lang="en-US" smtClean="0"/>
              <a:pPr/>
              <a:t>‹#›</a:t>
            </a:fld>
            <a:endParaRPr lang="en-US"/>
          </a:p>
        </p:txBody>
      </p:sp>
      <p:sp>
        <p:nvSpPr>
          <p:cNvPr id="10" name="Text Placeholder 24">
            <a:extLst>
              <a:ext uri="{FF2B5EF4-FFF2-40B4-BE49-F238E27FC236}">
                <a16:creationId xmlns:a16="http://schemas.microsoft.com/office/drawing/2014/main" id="{686E21F0-F7B6-E1FD-7BD0-F58B90F33C3B}"/>
              </a:ext>
            </a:extLst>
          </p:cNvPr>
          <p:cNvSpPr>
            <a:spLocks noGrp="1"/>
          </p:cNvSpPr>
          <p:nvPr>
            <p:ph type="body" sz="quarter" idx="18" hasCustomPrompt="1"/>
          </p:nvPr>
        </p:nvSpPr>
        <p:spPr>
          <a:xfrm>
            <a:off x="728109" y="6323546"/>
            <a:ext cx="10735782" cy="426656"/>
          </a:xfrm>
        </p:spPr>
        <p:txBody>
          <a:bodyPr anchor="ctr">
            <a:noAutofit/>
          </a:bodyPr>
          <a:lstStyle>
            <a:lvl1pPr marL="0" indent="0" algn="l">
              <a:buNone/>
              <a:defRPr sz="1400" b="1">
                <a:solidFill>
                  <a:srgbClr val="D2672B"/>
                </a:solidFill>
              </a:defRPr>
            </a:lvl1pPr>
          </a:lstStyle>
          <a:p>
            <a:pPr lvl="0"/>
            <a:r>
              <a:rPr lang="en-US"/>
              <a:t>Project Short Title</a:t>
            </a:r>
          </a:p>
        </p:txBody>
      </p:sp>
      <p:pic>
        <p:nvPicPr>
          <p:cNvPr id="11" name="Picture 10">
            <a:extLst>
              <a:ext uri="{FF2B5EF4-FFF2-40B4-BE49-F238E27FC236}">
                <a16:creationId xmlns:a16="http://schemas.microsoft.com/office/drawing/2014/main" id="{BEE541BB-6AF3-B9D9-47CD-5A81AB43A1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11227" y="6325299"/>
            <a:ext cx="426656" cy="426656"/>
          </a:xfrm>
          <a:prstGeom prst="rect">
            <a:avLst/>
          </a:prstGeom>
        </p:spPr>
      </p:pic>
      <p:sp>
        <p:nvSpPr>
          <p:cNvPr id="2" name="Text Placeholder 5">
            <a:extLst>
              <a:ext uri="{FF2B5EF4-FFF2-40B4-BE49-F238E27FC236}">
                <a16:creationId xmlns:a16="http://schemas.microsoft.com/office/drawing/2014/main" id="{6F378BA7-3B9A-D87E-CF4C-E263FCE55368}"/>
              </a:ext>
            </a:extLst>
          </p:cNvPr>
          <p:cNvSpPr>
            <a:spLocks noGrp="1"/>
          </p:cNvSpPr>
          <p:nvPr>
            <p:ph type="body" sz="quarter" idx="20" hasCustomPrompt="1"/>
          </p:nvPr>
        </p:nvSpPr>
        <p:spPr>
          <a:xfrm>
            <a:off x="6243637" y="1609019"/>
            <a:ext cx="5729409" cy="4439355"/>
          </a:xfrm>
        </p:spPr>
        <p:txBody>
          <a:bodyPr>
            <a:normAutofit/>
          </a:bodyPr>
          <a:lstStyle>
            <a:lvl1pPr marL="0" indent="0">
              <a:buNone/>
              <a:defRPr sz="2000" b="0">
                <a:solidFill>
                  <a:schemeClr val="tx1">
                    <a:lumMod val="75000"/>
                    <a:lumOff val="25000"/>
                  </a:schemeClr>
                </a:solidFill>
              </a:defRPr>
            </a:lvl1pPr>
            <a:lvl2pPr marL="457200" indent="0">
              <a:buNone/>
              <a:defRPr/>
            </a:lvl2pPr>
          </a:lstStyle>
          <a:p>
            <a:pPr lvl="0"/>
            <a:r>
              <a:rPr lang="en-US"/>
              <a:t>Body Text 20pts</a:t>
            </a:r>
          </a:p>
        </p:txBody>
      </p:sp>
    </p:spTree>
    <p:extLst>
      <p:ext uri="{BB962C8B-B14F-4D97-AF65-F5344CB8AC3E}">
        <p14:creationId xmlns:p14="http://schemas.microsoft.com/office/powerpoint/2010/main" val="1669145815"/>
      </p:ext>
    </p:extLst>
  </p:cSld>
  <p:clrMapOvr>
    <a:masterClrMapping/>
  </p:clrMapOvr>
  <p:extLst>
    <p:ext uri="{DCECCB84-F9BA-43D5-87BE-67443E8EF086}">
      <p15:sldGuideLst xmlns:p15="http://schemas.microsoft.com/office/powerpoint/2012/main">
        <p15:guide id="1" orient="horz" pos="3816"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AD38E8-4B82-5D89-7DEC-D77BB2E28368}"/>
              </a:ext>
            </a:extLst>
          </p:cNvPr>
          <p:cNvSpPr/>
          <p:nvPr userDrawn="1"/>
        </p:nvSpPr>
        <p:spPr>
          <a:xfrm>
            <a:off x="8064617" y="0"/>
            <a:ext cx="4127383" cy="6858000"/>
          </a:xfrm>
          <a:prstGeom prst="rect">
            <a:avLst/>
          </a:prstGeom>
          <a:solidFill>
            <a:srgbClr val="D26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2">
            <a:extLst>
              <a:ext uri="{FF2B5EF4-FFF2-40B4-BE49-F238E27FC236}">
                <a16:creationId xmlns:a16="http://schemas.microsoft.com/office/drawing/2014/main" id="{9B43BDBE-CD5E-A004-21A8-4FD6AD3E3DBC}"/>
              </a:ext>
            </a:extLst>
          </p:cNvPr>
          <p:cNvSpPr>
            <a:spLocks noGrp="1"/>
          </p:cNvSpPr>
          <p:nvPr>
            <p:ph type="sldNum" sz="quarter" idx="10"/>
          </p:nvPr>
        </p:nvSpPr>
        <p:spPr>
          <a:xfrm>
            <a:off x="11473665" y="6323546"/>
            <a:ext cx="509793" cy="428409"/>
          </a:xfrm>
        </p:spPr>
        <p:txBody>
          <a:bodyPr/>
          <a:lstStyle>
            <a:lvl1pPr>
              <a:defRPr sz="1400">
                <a:solidFill>
                  <a:schemeClr val="bg1"/>
                </a:solidFill>
                <a:latin typeface="Century Gothic" panose="020B0502020202020204" pitchFamily="34" charset="0"/>
              </a:defRPr>
            </a:lvl1pPr>
          </a:lstStyle>
          <a:p>
            <a:fld id="{9C3AC94F-0BCF-4004-89AE-D672EB8CABD9}" type="slidenum">
              <a:rPr lang="en-US" smtClean="0"/>
              <a:pPr/>
              <a:t>‹#›</a:t>
            </a:fld>
            <a:endParaRPr lang="en-US"/>
          </a:p>
        </p:txBody>
      </p:sp>
      <p:sp>
        <p:nvSpPr>
          <p:cNvPr id="6" name="Text Placeholder 24">
            <a:extLst>
              <a:ext uri="{FF2B5EF4-FFF2-40B4-BE49-F238E27FC236}">
                <a16:creationId xmlns:a16="http://schemas.microsoft.com/office/drawing/2014/main" id="{224A3721-DAAA-2B84-E14A-4871179A8E74}"/>
              </a:ext>
            </a:extLst>
          </p:cNvPr>
          <p:cNvSpPr>
            <a:spLocks noGrp="1"/>
          </p:cNvSpPr>
          <p:nvPr>
            <p:ph type="body" sz="quarter" idx="17" hasCustomPrompt="1"/>
          </p:nvPr>
        </p:nvSpPr>
        <p:spPr>
          <a:xfrm>
            <a:off x="305640" y="264410"/>
            <a:ext cx="7540863" cy="1069439"/>
          </a:xfrm>
        </p:spPr>
        <p:txBody>
          <a:bodyPr>
            <a:noAutofit/>
          </a:bodyPr>
          <a:lstStyle>
            <a:lvl1pPr marL="0" indent="0" algn="l" defTabSz="0">
              <a:buNone/>
              <a:defRPr sz="3200" b="1">
                <a:solidFill>
                  <a:srgbClr val="D2672B"/>
                </a:solidFill>
              </a:defRPr>
            </a:lvl1pPr>
          </a:lstStyle>
          <a:p>
            <a:pPr lvl="0"/>
            <a:r>
              <a:rPr lang="en-US"/>
              <a:t>Slide Header – Two Lines</a:t>
            </a:r>
          </a:p>
        </p:txBody>
      </p:sp>
      <p:pic>
        <p:nvPicPr>
          <p:cNvPr id="9" name="Picture 8">
            <a:extLst>
              <a:ext uri="{FF2B5EF4-FFF2-40B4-BE49-F238E27FC236}">
                <a16:creationId xmlns:a16="http://schemas.microsoft.com/office/drawing/2014/main" id="{48783A70-C8C0-FB64-A66A-6C694ACCEB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11227" y="6325299"/>
            <a:ext cx="426656" cy="426656"/>
          </a:xfrm>
          <a:prstGeom prst="rect">
            <a:avLst/>
          </a:prstGeom>
        </p:spPr>
      </p:pic>
      <p:sp>
        <p:nvSpPr>
          <p:cNvPr id="10" name="Text Placeholder 24">
            <a:extLst>
              <a:ext uri="{FF2B5EF4-FFF2-40B4-BE49-F238E27FC236}">
                <a16:creationId xmlns:a16="http://schemas.microsoft.com/office/drawing/2014/main" id="{19C8FC20-3B66-B741-7424-14D359970182}"/>
              </a:ext>
            </a:extLst>
          </p:cNvPr>
          <p:cNvSpPr>
            <a:spLocks noGrp="1"/>
          </p:cNvSpPr>
          <p:nvPr>
            <p:ph type="body" sz="quarter" idx="18" hasCustomPrompt="1"/>
          </p:nvPr>
        </p:nvSpPr>
        <p:spPr>
          <a:xfrm>
            <a:off x="728109" y="6323546"/>
            <a:ext cx="7127966" cy="426656"/>
          </a:xfrm>
        </p:spPr>
        <p:txBody>
          <a:bodyPr anchor="ctr">
            <a:noAutofit/>
          </a:bodyPr>
          <a:lstStyle>
            <a:lvl1pPr marL="0" indent="0" algn="l">
              <a:buNone/>
              <a:defRPr sz="1400" b="1">
                <a:solidFill>
                  <a:srgbClr val="D2672B"/>
                </a:solidFill>
              </a:defRPr>
            </a:lvl1pPr>
          </a:lstStyle>
          <a:p>
            <a:pPr lvl="0"/>
            <a:r>
              <a:rPr lang="en-US"/>
              <a:t>Project Short Title</a:t>
            </a:r>
          </a:p>
        </p:txBody>
      </p:sp>
      <p:sp>
        <p:nvSpPr>
          <p:cNvPr id="11" name="Text Placeholder 24">
            <a:extLst>
              <a:ext uri="{FF2B5EF4-FFF2-40B4-BE49-F238E27FC236}">
                <a16:creationId xmlns:a16="http://schemas.microsoft.com/office/drawing/2014/main" id="{F0623ACB-DC3A-8AF8-E1BC-ED50F1EFCA31}"/>
              </a:ext>
            </a:extLst>
          </p:cNvPr>
          <p:cNvSpPr>
            <a:spLocks noGrp="1"/>
          </p:cNvSpPr>
          <p:nvPr>
            <p:ph type="body" sz="quarter" idx="19" hasCustomPrompt="1"/>
          </p:nvPr>
        </p:nvSpPr>
        <p:spPr>
          <a:xfrm>
            <a:off x="8369417" y="264410"/>
            <a:ext cx="3604470" cy="1069439"/>
          </a:xfrm>
        </p:spPr>
        <p:txBody>
          <a:bodyPr>
            <a:noAutofit/>
          </a:bodyPr>
          <a:lstStyle>
            <a:lvl1pPr marL="0" indent="0" algn="l" defTabSz="0">
              <a:buNone/>
              <a:defRPr sz="3200" b="1">
                <a:solidFill>
                  <a:schemeClr val="bg1"/>
                </a:solidFill>
              </a:defRPr>
            </a:lvl1pPr>
          </a:lstStyle>
          <a:p>
            <a:pPr lvl="0"/>
            <a:r>
              <a:rPr lang="en-US"/>
              <a:t>Callout column text</a:t>
            </a:r>
          </a:p>
        </p:txBody>
      </p:sp>
      <p:sp>
        <p:nvSpPr>
          <p:cNvPr id="2" name="Text Placeholder 5">
            <a:extLst>
              <a:ext uri="{FF2B5EF4-FFF2-40B4-BE49-F238E27FC236}">
                <a16:creationId xmlns:a16="http://schemas.microsoft.com/office/drawing/2014/main" id="{67ADA433-2925-CE55-1545-28BBABA30F73}"/>
              </a:ext>
            </a:extLst>
          </p:cNvPr>
          <p:cNvSpPr>
            <a:spLocks noGrp="1"/>
          </p:cNvSpPr>
          <p:nvPr>
            <p:ph type="body" sz="quarter" idx="20" hasCustomPrompt="1"/>
          </p:nvPr>
        </p:nvSpPr>
        <p:spPr>
          <a:xfrm>
            <a:off x="305640" y="1574800"/>
            <a:ext cx="7540864" cy="4432300"/>
          </a:xfrm>
        </p:spPr>
        <p:txBody>
          <a:bodyPr>
            <a:normAutofit/>
          </a:bodyPr>
          <a:lstStyle>
            <a:lvl1pPr marL="0" indent="0">
              <a:buNone/>
              <a:defRPr sz="2000" b="0">
                <a:solidFill>
                  <a:schemeClr val="tx1">
                    <a:lumMod val="75000"/>
                    <a:lumOff val="25000"/>
                  </a:schemeClr>
                </a:solidFill>
              </a:defRPr>
            </a:lvl1pPr>
            <a:lvl2pPr marL="457200" indent="0">
              <a:buNone/>
              <a:defRPr/>
            </a:lvl2pPr>
          </a:lstStyle>
          <a:p>
            <a:pPr lvl="0"/>
            <a:r>
              <a:rPr lang="en-US"/>
              <a:t>Body Text 20pts</a:t>
            </a:r>
          </a:p>
        </p:txBody>
      </p:sp>
      <p:sp>
        <p:nvSpPr>
          <p:cNvPr id="3" name="Text Placeholder 5">
            <a:extLst>
              <a:ext uri="{FF2B5EF4-FFF2-40B4-BE49-F238E27FC236}">
                <a16:creationId xmlns:a16="http://schemas.microsoft.com/office/drawing/2014/main" id="{D59E602C-3D70-F23D-6DF1-495655537EE1}"/>
              </a:ext>
            </a:extLst>
          </p:cNvPr>
          <p:cNvSpPr>
            <a:spLocks noGrp="1"/>
          </p:cNvSpPr>
          <p:nvPr>
            <p:ph type="body" sz="quarter" idx="21" hasCustomPrompt="1"/>
          </p:nvPr>
        </p:nvSpPr>
        <p:spPr>
          <a:xfrm>
            <a:off x="8369417" y="1574800"/>
            <a:ext cx="3604470" cy="4432300"/>
          </a:xfrm>
        </p:spPr>
        <p:txBody>
          <a:bodyPr>
            <a:normAutofit/>
          </a:bodyPr>
          <a:lstStyle>
            <a:lvl1pPr marL="0" indent="0">
              <a:buNone/>
              <a:defRPr sz="2000" b="0">
                <a:solidFill>
                  <a:schemeClr val="bg1"/>
                </a:solidFill>
              </a:defRPr>
            </a:lvl1pPr>
            <a:lvl2pPr marL="457200" indent="0">
              <a:buNone/>
              <a:defRPr/>
            </a:lvl2pPr>
          </a:lstStyle>
          <a:p>
            <a:pPr lvl="0"/>
            <a:r>
              <a:rPr lang="en-US"/>
              <a:t>Body Text 20pts</a:t>
            </a:r>
          </a:p>
        </p:txBody>
      </p:sp>
    </p:spTree>
    <p:extLst>
      <p:ext uri="{BB962C8B-B14F-4D97-AF65-F5344CB8AC3E}">
        <p14:creationId xmlns:p14="http://schemas.microsoft.com/office/powerpoint/2010/main" val="1867617120"/>
      </p:ext>
    </p:extLst>
  </p:cSld>
  <p:clrMapOvr>
    <a:masterClrMapping/>
  </p:clrMapOvr>
  <p:extLst>
    <p:ext uri="{DCECCB84-F9BA-43D5-87BE-67443E8EF086}">
      <p15:sldGuideLst xmlns:p15="http://schemas.microsoft.com/office/powerpoint/2012/main">
        <p15:guide id="1" orient="horz" pos="3792" userDrawn="1">
          <p15:clr>
            <a:srgbClr val="FBAE40"/>
          </p15:clr>
        </p15:guide>
        <p15:guide id="2" pos="3840" userDrawn="1">
          <p15:clr>
            <a:srgbClr val="FBAE40"/>
          </p15:clr>
        </p15:guide>
        <p15:guide id="3" orient="horz" pos="864" userDrawn="1">
          <p15:clr>
            <a:srgbClr val="FBAE40"/>
          </p15:clr>
        </p15:guide>
        <p15:guide id="4" orient="horz" pos="98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328BF1-DE63-F33B-BB34-4B2A140AAC0D}"/>
              </a:ext>
            </a:extLst>
          </p:cNvPr>
          <p:cNvSpPr/>
          <p:nvPr userDrawn="1"/>
        </p:nvSpPr>
        <p:spPr>
          <a:xfrm>
            <a:off x="1158240" y="6008814"/>
            <a:ext cx="9966960" cy="584775"/>
          </a:xfrm>
          <a:prstGeom prst="rect">
            <a:avLst/>
          </a:prstGeom>
        </p:spPr>
        <p:txBody>
          <a:bodyPr wrap="square">
            <a:spAutoFit/>
          </a:bodyPr>
          <a:lstStyle/>
          <a:p>
            <a:pPr algn="ctr">
              <a:buClr>
                <a:prstClr val="black"/>
              </a:buClr>
              <a:buSzPct val="25000"/>
              <a:defRPr/>
            </a:pPr>
            <a:r>
              <a:rPr lang="en-US" sz="800" i="1" dirty="0">
                <a:solidFill>
                  <a:schemeClr val="tx1">
                    <a:lumMod val="75000"/>
                    <a:lumOff val="25000"/>
                  </a:schemeClr>
                </a:solidFill>
                <a:latin typeface="Century Gothic" panose="020F0302020204030204"/>
              </a:rPr>
              <a:t>This material is based upon work supported by NASA through contract </a:t>
            </a:r>
            <a:r>
              <a:rPr lang="en-US" sz="800" i="1" kern="1200" dirty="0">
                <a:solidFill>
                  <a:schemeClr val="tx1">
                    <a:lumMod val="75000"/>
                    <a:lumOff val="25000"/>
                  </a:schemeClr>
                </a:solidFill>
                <a:latin typeface="Century Gothic" panose="020F0302020204030204"/>
                <a:ea typeface="+mn-ea"/>
                <a:cs typeface="+mn-cs"/>
              </a:rPr>
              <a:t>80LARC23FA024</a:t>
            </a:r>
            <a:r>
              <a:rPr lang="en-US" sz="800" i="1" dirty="0">
                <a:solidFill>
                  <a:schemeClr val="tx1">
                    <a:lumMod val="75000"/>
                    <a:lumOff val="25000"/>
                  </a:schemeClr>
                </a:solidFill>
                <a:latin typeface="Century Gothic" panose="020F0302020204030204"/>
              </a:rPr>
              <a:t>. Any mention of a commercial product, service, or activity in this material does not constitute NASA endorsement. Any opinions, findings, and conclusions or recommendations expressed in this material are those of the author(s) and do not necessarily reflect the views of the National Aeronautics and Space Administration and partner organizations. </a:t>
            </a:r>
          </a:p>
          <a:p>
            <a:pPr algn="ctr">
              <a:buClr>
                <a:prstClr val="black"/>
              </a:buClr>
              <a:buSzPct val="25000"/>
            </a:pPr>
            <a:endParaRPr lang="en-US" sz="800" i="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9" name="Picture 8" descr="A picture containing text, sign, device, meter&#10;&#10;Description automatically generated">
            <a:extLst>
              <a:ext uri="{FF2B5EF4-FFF2-40B4-BE49-F238E27FC236}">
                <a16:creationId xmlns:a16="http://schemas.microsoft.com/office/drawing/2014/main" id="{B94E0A43-3D3E-2AD6-2A54-2367523062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1890" y="5842431"/>
            <a:ext cx="751158" cy="759845"/>
          </a:xfrm>
          <a:prstGeom prst="rect">
            <a:avLst/>
          </a:prstGeom>
        </p:spPr>
      </p:pic>
      <p:sp>
        <p:nvSpPr>
          <p:cNvPr id="10" name="TextBox 9">
            <a:extLst>
              <a:ext uri="{FF2B5EF4-FFF2-40B4-BE49-F238E27FC236}">
                <a16:creationId xmlns:a16="http://schemas.microsoft.com/office/drawing/2014/main" id="{80AE20F2-3876-2C8C-3236-5CE5C8D3F9A0}"/>
              </a:ext>
            </a:extLst>
          </p:cNvPr>
          <p:cNvSpPr txBox="1"/>
          <p:nvPr userDrawn="1"/>
        </p:nvSpPr>
        <p:spPr>
          <a:xfrm>
            <a:off x="213808" y="271599"/>
            <a:ext cx="11759239" cy="584968"/>
          </a:xfrm>
          <a:prstGeom prst="rect">
            <a:avLst/>
          </a:prstGeom>
          <a:noFill/>
        </p:spPr>
        <p:txBody>
          <a:bodyPr wrap="square" tIns="0" rtlCol="0">
            <a:noAutofit/>
          </a:bodyPr>
          <a:lstStyle/>
          <a:p>
            <a:r>
              <a:rPr kumimoji="0" lang="en-US" sz="3800" b="1" i="0" u="none" strike="noStrike" kern="1200" cap="none" spc="0" normalizeH="0" baseline="0" noProof="0">
                <a:ln>
                  <a:noFill/>
                </a:ln>
                <a:solidFill>
                  <a:srgbClr val="D2672B"/>
                </a:solidFill>
                <a:effectLst/>
                <a:uLnTx/>
                <a:uFillTx/>
                <a:latin typeface="Century Gothic" panose="020B0502020202020204" pitchFamily="34" charset="0"/>
                <a:ea typeface="+mn-ea"/>
                <a:cs typeface="+mn-cs"/>
              </a:rPr>
              <a:t>Acknowledgements</a:t>
            </a:r>
            <a:endParaRPr lang="en-US" sz="3800">
              <a:solidFill>
                <a:srgbClr val="D2672B"/>
              </a:solidFill>
            </a:endParaRPr>
          </a:p>
        </p:txBody>
      </p:sp>
      <p:pic>
        <p:nvPicPr>
          <p:cNvPr id="11" name="Picture 10">
            <a:extLst>
              <a:ext uri="{FF2B5EF4-FFF2-40B4-BE49-F238E27FC236}">
                <a16:creationId xmlns:a16="http://schemas.microsoft.com/office/drawing/2014/main" id="{C9BEA0BB-1ACC-4F94-D6D5-72106AC7219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04801" y="5842431"/>
            <a:ext cx="751158" cy="751158"/>
          </a:xfrm>
          <a:prstGeom prst="rect">
            <a:avLst/>
          </a:prstGeom>
        </p:spPr>
      </p:pic>
    </p:spTree>
    <p:extLst>
      <p:ext uri="{BB962C8B-B14F-4D97-AF65-F5344CB8AC3E}">
        <p14:creationId xmlns:p14="http://schemas.microsoft.com/office/powerpoint/2010/main" val="2468930176"/>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mplate 3">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4FADD02-D13D-9026-9FFF-55F748AEE95D}"/>
              </a:ext>
            </a:extLst>
          </p:cNvPr>
          <p:cNvSpPr/>
          <p:nvPr userDrawn="1"/>
        </p:nvSpPr>
        <p:spPr>
          <a:xfrm>
            <a:off x="0" y="-17532"/>
            <a:ext cx="12192000" cy="855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244F5C8-F0C5-D490-1ADB-34D1B4D19D10}"/>
              </a:ext>
            </a:extLst>
          </p:cNvPr>
          <p:cNvSpPr>
            <a:spLocks noGrp="1"/>
          </p:cNvSpPr>
          <p:nvPr>
            <p:ph type="title" hasCustomPrompt="1"/>
          </p:nvPr>
        </p:nvSpPr>
        <p:spPr>
          <a:xfrm>
            <a:off x="1" y="256268"/>
            <a:ext cx="12239626" cy="825844"/>
          </a:xfrm>
          <a:solidFill>
            <a:srgbClr val="8A5A9A"/>
          </a:solidFill>
          <a:effectLst>
            <a:outerShdw blurRad="50800" dist="38100" dir="5400000" algn="t" rotWithShape="0">
              <a:prstClr val="black">
                <a:alpha val="40000"/>
              </a:prstClr>
            </a:outerShdw>
          </a:effectLst>
        </p:spPr>
        <p:txBody>
          <a:bodyPr anchor="ctr">
            <a:normAutofit/>
          </a:bodyPr>
          <a:lstStyle>
            <a:lvl1pPr marL="502920">
              <a:defRPr sz="4400">
                <a:solidFill>
                  <a:schemeClr val="bg1"/>
                </a:solidFill>
              </a:defRPr>
            </a:lvl1pPr>
          </a:lstStyle>
          <a:p>
            <a:r>
              <a:rPr lang="en-US"/>
              <a:t>Slide Header</a:t>
            </a:r>
          </a:p>
        </p:txBody>
      </p:sp>
      <p:grpSp>
        <p:nvGrpSpPr>
          <p:cNvPr id="24" name="Group 23" hidden="1">
            <a:extLst>
              <a:ext uri="{FF2B5EF4-FFF2-40B4-BE49-F238E27FC236}">
                <a16:creationId xmlns:a16="http://schemas.microsoft.com/office/drawing/2014/main" id="{3ABC1DB5-53A8-A8EF-3AA0-ABCEA23F4CD5}"/>
              </a:ext>
            </a:extLst>
          </p:cNvPr>
          <p:cNvGrpSpPr/>
          <p:nvPr userDrawn="1"/>
        </p:nvGrpSpPr>
        <p:grpSpPr>
          <a:xfrm>
            <a:off x="11558104" y="6223000"/>
            <a:ext cx="892004" cy="908790"/>
            <a:chOff x="-136377" y="-748660"/>
            <a:chExt cx="1398014" cy="1424321"/>
          </a:xfrm>
        </p:grpSpPr>
        <p:sp>
          <p:nvSpPr>
            <p:cNvPr id="25" name="Hexagon 24">
              <a:extLst>
                <a:ext uri="{FF2B5EF4-FFF2-40B4-BE49-F238E27FC236}">
                  <a16:creationId xmlns:a16="http://schemas.microsoft.com/office/drawing/2014/main" id="{DF813A7B-A4EC-392C-607F-86969C77A75D}"/>
                </a:ext>
              </a:extLst>
            </p:cNvPr>
            <p:cNvSpPr/>
            <p:nvPr userDrawn="1"/>
          </p:nvSpPr>
          <p:spPr>
            <a:xfrm>
              <a:off x="-133336" y="-748660"/>
              <a:ext cx="754743" cy="674914"/>
            </a:xfrm>
            <a:prstGeom prst="hexagon">
              <a:avLst/>
            </a:prstGeom>
            <a:solidFill>
              <a:srgbClr val="4DA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E4790DFB-8B0D-0E89-6D5B-81C8E6AB0C6E}"/>
                </a:ext>
              </a:extLst>
            </p:cNvPr>
            <p:cNvSpPr/>
            <p:nvPr userDrawn="1"/>
          </p:nvSpPr>
          <p:spPr>
            <a:xfrm>
              <a:off x="506894" y="-374703"/>
              <a:ext cx="754743" cy="674914"/>
            </a:xfrm>
            <a:prstGeom prst="hexagon">
              <a:avLst/>
            </a:prstGeom>
            <a:solidFill>
              <a:srgbClr val="4DA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36BFF2BB-2709-061A-A344-74FCE8C9CBFC}"/>
                </a:ext>
              </a:extLst>
            </p:cNvPr>
            <p:cNvSpPr/>
            <p:nvPr userDrawn="1"/>
          </p:nvSpPr>
          <p:spPr>
            <a:xfrm>
              <a:off x="-136377" y="747"/>
              <a:ext cx="754743" cy="674914"/>
            </a:xfrm>
            <a:prstGeom prst="hexagon">
              <a:avLst/>
            </a:prstGeom>
            <a:solidFill>
              <a:srgbClr val="4DA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descr="A black and white logo&#10;&#10;Description automatically generated with low confidence" hidden="1">
            <a:extLst>
              <a:ext uri="{FF2B5EF4-FFF2-40B4-BE49-F238E27FC236}">
                <a16:creationId xmlns:a16="http://schemas.microsoft.com/office/drawing/2014/main" id="{E2647D46-68D1-5179-674C-EF14C91EAC9D}"/>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643361" y="6285395"/>
            <a:ext cx="305840" cy="305840"/>
          </a:xfrm>
          <a:prstGeom prst="rect">
            <a:avLst/>
          </a:prstGeom>
        </p:spPr>
      </p:pic>
      <p:sp>
        <p:nvSpPr>
          <p:cNvPr id="7" name="Content Placeholder 21">
            <a:extLst>
              <a:ext uri="{FF2B5EF4-FFF2-40B4-BE49-F238E27FC236}">
                <a16:creationId xmlns:a16="http://schemas.microsoft.com/office/drawing/2014/main" id="{F817FFB6-3762-D691-C241-AF601D94FEEF}"/>
              </a:ext>
            </a:extLst>
          </p:cNvPr>
          <p:cNvSpPr>
            <a:spLocks noGrp="1"/>
          </p:cNvSpPr>
          <p:nvPr>
            <p:ph sz="quarter" idx="10"/>
          </p:nvPr>
        </p:nvSpPr>
        <p:spPr>
          <a:xfrm>
            <a:off x="506896" y="1295400"/>
            <a:ext cx="11179175" cy="501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179805"/>
      </p:ext>
    </p:extLst>
  </p:cSld>
  <p:clrMapOvr>
    <a:masterClrMapping/>
  </p:clrMapOvr>
  <p:extLst>
    <p:ext uri="{DCECCB84-F9BA-43D5-87BE-67443E8EF086}">
      <p15:sldGuideLst xmlns:p15="http://schemas.microsoft.com/office/powerpoint/2012/main">
        <p15:guide id="1" orient="horz" pos="52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6CB8C9-2520-BAD6-DBDA-C4DE049C4A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6AD183-5A48-4F94-E3E8-26D5D0341D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288B062-088E-9CDC-676C-D19E95F3AF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02297-C4F2-49E0-A335-6D6214DE46F7}" type="slidenum">
              <a:rPr lang="en-US" smtClean="0"/>
              <a:t>‹#›</a:t>
            </a:fld>
            <a:endParaRPr lang="en-US"/>
          </a:p>
        </p:txBody>
      </p:sp>
    </p:spTree>
    <p:extLst>
      <p:ext uri="{BB962C8B-B14F-4D97-AF65-F5344CB8AC3E}">
        <p14:creationId xmlns:p14="http://schemas.microsoft.com/office/powerpoint/2010/main" val="1315049378"/>
      </p:ext>
    </p:extLst>
  </p:cSld>
  <p:clrMap bg1="lt1" tx1="dk1" bg2="lt2" tx2="dk2" accent1="accent1" accent2="accent2" accent3="accent3" accent4="accent4" accent5="accent5" accent6="accent6" hlink="hlink" folHlink="folHlink"/>
  <p:sldLayoutIdLst>
    <p:sldLayoutId id="2147483678" r:id="rId1"/>
    <p:sldLayoutId id="2147483651" r:id="rId2"/>
    <p:sldLayoutId id="2147483652" r:id="rId3"/>
    <p:sldLayoutId id="2147483676" r:id="rId4"/>
    <p:sldLayoutId id="2147483654" r:id="rId5"/>
    <p:sldLayoutId id="2147483655" r:id="rId6"/>
    <p:sldLayoutId id="2147483656" r:id="rId7"/>
    <p:sldLayoutId id="214748367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53201635-F3C4-A476-0F8E-825F0DAF0796}"/>
              </a:ext>
            </a:extLst>
          </p:cNvPr>
          <p:cNvSpPr>
            <a:spLocks noGrp="1"/>
          </p:cNvSpPr>
          <p:nvPr>
            <p:ph type="title"/>
          </p:nvPr>
        </p:nvSpPr>
        <p:spPr/>
        <p:txBody>
          <a:bodyPr/>
          <a:lstStyle/>
          <a:p>
            <a:r>
              <a:rPr lang="en-US">
                <a:latin typeface="Century Gothic"/>
              </a:rPr>
              <a:t>Texas &amp; Georgia Agriculture</a:t>
            </a:r>
            <a:endParaRPr lang="en-US"/>
          </a:p>
        </p:txBody>
      </p:sp>
      <p:sp>
        <p:nvSpPr>
          <p:cNvPr id="28" name="Text Placeholder 27">
            <a:extLst>
              <a:ext uri="{FF2B5EF4-FFF2-40B4-BE49-F238E27FC236}">
                <a16:creationId xmlns:a16="http://schemas.microsoft.com/office/drawing/2014/main" id="{107D0093-9EF0-E5B8-7C27-F19D204F71B3}"/>
              </a:ext>
            </a:extLst>
          </p:cNvPr>
          <p:cNvSpPr>
            <a:spLocks noGrp="1"/>
          </p:cNvSpPr>
          <p:nvPr>
            <p:ph type="body" sz="quarter" idx="24"/>
          </p:nvPr>
        </p:nvSpPr>
        <p:spPr/>
        <p:txBody>
          <a:bodyPr vert="horz" lIns="91440" tIns="45720" rIns="91440" bIns="45720" rtlCol="0" anchor="t">
            <a:normAutofit fontScale="92500" lnSpcReduction="10000"/>
          </a:bodyPr>
          <a:lstStyle/>
          <a:p>
            <a:r>
              <a:rPr lang="en-US">
                <a:latin typeface="Century Gothic"/>
              </a:rPr>
              <a:t>Maryland – Goddard | Spring 2025</a:t>
            </a:r>
            <a:endParaRPr lang="en-US"/>
          </a:p>
        </p:txBody>
      </p:sp>
      <p:sp>
        <p:nvSpPr>
          <p:cNvPr id="29" name="Text Placeholder 28">
            <a:extLst>
              <a:ext uri="{FF2B5EF4-FFF2-40B4-BE49-F238E27FC236}">
                <a16:creationId xmlns:a16="http://schemas.microsoft.com/office/drawing/2014/main" id="{9DF19508-A091-D3E8-BC9E-90C756F26A6B}"/>
              </a:ext>
            </a:extLst>
          </p:cNvPr>
          <p:cNvSpPr>
            <a:spLocks noGrp="1"/>
          </p:cNvSpPr>
          <p:nvPr>
            <p:ph type="body" sz="quarter" idx="25"/>
          </p:nvPr>
        </p:nvSpPr>
        <p:spPr/>
        <p:txBody>
          <a:bodyPr vert="horz" lIns="91440" tIns="45720" rIns="91440" bIns="45720" rtlCol="0" anchor="t">
            <a:noAutofit/>
          </a:bodyPr>
          <a:lstStyle/>
          <a:p>
            <a:r>
              <a:rPr lang="en-US" sz="2000" dirty="0">
                <a:latin typeface="Century Gothic"/>
              </a:rPr>
              <a:t>Assessing the Drivers of Cotton Quality and Yield for Improved Crop Forecasting in the Southern United States</a:t>
            </a:r>
            <a:endParaRPr lang="en-US" sz="2000" dirty="0"/>
          </a:p>
        </p:txBody>
      </p:sp>
      <p:sp>
        <p:nvSpPr>
          <p:cNvPr id="10" name="Google Shape;129;p2">
            <a:extLst>
              <a:ext uri="{FF2B5EF4-FFF2-40B4-BE49-F238E27FC236}">
                <a16:creationId xmlns:a16="http://schemas.microsoft.com/office/drawing/2014/main" id="{55452B28-24CF-0EEB-D9D4-F2524A17B4E5}"/>
              </a:ext>
            </a:extLst>
          </p:cNvPr>
          <p:cNvSpPr/>
          <p:nvPr/>
        </p:nvSpPr>
        <p:spPr>
          <a:xfrm>
            <a:off x="5144405" y="4472448"/>
            <a:ext cx="6255057" cy="1524007"/>
          </a:xfrm>
          <a:prstGeom prst="rect">
            <a:avLst/>
          </a:prstGeom>
          <a:noFill/>
          <a:ln>
            <a:noFill/>
          </a:ln>
        </p:spPr>
        <p:txBody>
          <a:bodyPr spcFirstLastPara="1" wrap="square" lIns="91425" tIns="45700" rIns="91425" bIns="45700" anchor="t" anchorCtr="0">
            <a:normAutofit/>
          </a:bodyPr>
          <a:lstStyle/>
          <a:p>
            <a:pPr>
              <a:lnSpc>
                <a:spcPct val="90000"/>
              </a:lnSpc>
              <a:buClr>
                <a:srgbClr val="000000"/>
              </a:buClr>
              <a:buSzPts val="2200"/>
            </a:pPr>
            <a:r>
              <a:rPr lang="en-US" sz="2000" dirty="0" err="1">
                <a:solidFill>
                  <a:srgbClr val="3F3F3F"/>
                </a:solidFill>
                <a:latin typeface="Century Gothic"/>
              </a:rPr>
              <a:t>Lorryn</a:t>
            </a:r>
            <a:r>
              <a:rPr lang="en-US" sz="2000" dirty="0">
                <a:solidFill>
                  <a:srgbClr val="3F3F3F"/>
                </a:solidFill>
                <a:latin typeface="Century Gothic"/>
              </a:rPr>
              <a:t> Andrade, Nick </a:t>
            </a:r>
            <a:r>
              <a:rPr lang="en-US" sz="2000" dirty="0" err="1">
                <a:solidFill>
                  <a:srgbClr val="3F3F3F"/>
                </a:solidFill>
                <a:latin typeface="Century Gothic"/>
              </a:rPr>
              <a:t>Grener</a:t>
            </a:r>
            <a:r>
              <a:rPr lang="en-US" sz="2000" dirty="0">
                <a:solidFill>
                  <a:srgbClr val="3F3F3F"/>
                </a:solidFill>
                <a:latin typeface="Century Gothic"/>
              </a:rPr>
              <a:t>, Kelechi </a:t>
            </a:r>
            <a:r>
              <a:rPr lang="en-US" sz="2000" dirty="0" err="1">
                <a:solidFill>
                  <a:srgbClr val="3F3F3F"/>
                </a:solidFill>
                <a:latin typeface="Century Gothic"/>
              </a:rPr>
              <a:t>Igwe</a:t>
            </a:r>
            <a:r>
              <a:rPr lang="en-US" sz="2000" dirty="0">
                <a:solidFill>
                  <a:srgbClr val="3F3F3F"/>
                </a:solidFill>
                <a:latin typeface="Century Gothic"/>
              </a:rPr>
              <a:t>, Henry Osei </a:t>
            </a:r>
            <a:r>
              <a:rPr lang="en-US" sz="2000" dirty="0">
                <a:solidFill>
                  <a:srgbClr val="3F3F3F"/>
                </a:solidFill>
                <a:latin typeface="Century Gothic"/>
                <a:sym typeface="Century Gothic"/>
              </a:rPr>
              <a:t>(Analytical Mechanics Associates)</a:t>
            </a:r>
            <a:endParaRPr lang="en-US" sz="2000" dirty="0">
              <a:solidFill>
                <a:srgbClr val="3F3F3F"/>
              </a:solidFill>
              <a:latin typeface="Century Gothic"/>
            </a:endParaRPr>
          </a:p>
        </p:txBody>
      </p:sp>
    </p:spTree>
    <p:extLst>
      <p:ext uri="{BB962C8B-B14F-4D97-AF65-F5344CB8AC3E}">
        <p14:creationId xmlns:p14="http://schemas.microsoft.com/office/powerpoint/2010/main" val="511973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9F66D-4BE1-8C4D-88B0-BCCBBF46D17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E310A-3FA0-F79C-D98F-C61DA4974DDB}"/>
              </a:ext>
            </a:extLst>
          </p:cNvPr>
          <p:cNvSpPr>
            <a:spLocks noGrp="1"/>
          </p:cNvSpPr>
          <p:nvPr>
            <p:ph type="sldNum" sz="quarter" idx="10"/>
          </p:nvPr>
        </p:nvSpPr>
        <p:spPr/>
        <p:txBody>
          <a:bodyPr/>
          <a:lstStyle/>
          <a:p>
            <a:fld id="{9C3AC94F-0BCF-4004-89AE-D672EB8CABD9}" type="slidenum">
              <a:rPr lang="en-US" smtClean="0"/>
              <a:pPr/>
              <a:t>10</a:t>
            </a:fld>
            <a:endParaRPr lang="en-US"/>
          </a:p>
        </p:txBody>
      </p:sp>
      <p:sp>
        <p:nvSpPr>
          <p:cNvPr id="3" name="Text Placeholder 2">
            <a:extLst>
              <a:ext uri="{FF2B5EF4-FFF2-40B4-BE49-F238E27FC236}">
                <a16:creationId xmlns:a16="http://schemas.microsoft.com/office/drawing/2014/main" id="{3B4B87AE-3875-081D-1493-104EFE018022}"/>
              </a:ext>
            </a:extLst>
          </p:cNvPr>
          <p:cNvSpPr>
            <a:spLocks noGrp="1"/>
          </p:cNvSpPr>
          <p:nvPr>
            <p:ph type="body" sz="quarter" idx="17"/>
          </p:nvPr>
        </p:nvSpPr>
        <p:spPr/>
        <p:txBody>
          <a:bodyPr vert="horz" lIns="91440" tIns="45720" rIns="91440" bIns="45720" rtlCol="0" anchor="t">
            <a:noAutofit/>
          </a:bodyPr>
          <a:lstStyle/>
          <a:p>
            <a:r>
              <a:rPr lang="en-US">
                <a:latin typeface="Century Gothic"/>
              </a:rPr>
              <a:t>Cotton Quality Indicators</a:t>
            </a:r>
            <a:endParaRPr lang="en-US"/>
          </a:p>
        </p:txBody>
      </p:sp>
      <p:sp>
        <p:nvSpPr>
          <p:cNvPr id="4" name="Text Placeholder 3">
            <a:extLst>
              <a:ext uri="{FF2B5EF4-FFF2-40B4-BE49-F238E27FC236}">
                <a16:creationId xmlns:a16="http://schemas.microsoft.com/office/drawing/2014/main" id="{653DD7E6-5C48-F395-91C9-19B3CADF4BFD}"/>
              </a:ext>
            </a:extLst>
          </p:cNvPr>
          <p:cNvSpPr>
            <a:spLocks noGrp="1"/>
          </p:cNvSpPr>
          <p:nvPr>
            <p:ph type="body" sz="quarter" idx="18"/>
          </p:nvPr>
        </p:nvSpPr>
        <p:spPr/>
        <p:txBody>
          <a:bodyPr/>
          <a:lstStyle/>
          <a:p>
            <a:r>
              <a:rPr lang="en-US"/>
              <a:t>Texas &amp; Georgia Agriculture</a:t>
            </a:r>
          </a:p>
        </p:txBody>
      </p:sp>
      <p:sp>
        <p:nvSpPr>
          <p:cNvPr id="5" name="Text Placeholder 4">
            <a:extLst>
              <a:ext uri="{FF2B5EF4-FFF2-40B4-BE49-F238E27FC236}">
                <a16:creationId xmlns:a16="http://schemas.microsoft.com/office/drawing/2014/main" id="{3C7DB25F-7FE5-7413-1B69-197835131A46}"/>
              </a:ext>
            </a:extLst>
          </p:cNvPr>
          <p:cNvSpPr>
            <a:spLocks noGrp="1"/>
          </p:cNvSpPr>
          <p:nvPr>
            <p:ph type="body" sz="quarter" idx="19"/>
          </p:nvPr>
        </p:nvSpPr>
        <p:spPr/>
        <p:txBody>
          <a:bodyPr vert="horz" lIns="91440" tIns="45720" rIns="91440" bIns="45720" rtlCol="0" anchor="t">
            <a:normAutofit/>
          </a:bodyPr>
          <a:lstStyle/>
          <a:p>
            <a:endParaRPr lang="en-US">
              <a:solidFill>
                <a:srgbClr val="404040"/>
              </a:solidFill>
              <a:ea typeface="Source Sans Pro"/>
            </a:endParaRPr>
          </a:p>
          <a:p>
            <a:endParaRPr lang="en-US">
              <a:ea typeface="Source Sans Pro"/>
            </a:endParaRPr>
          </a:p>
          <a:p>
            <a:endParaRPr lang="en-US">
              <a:solidFill>
                <a:srgbClr val="404040"/>
              </a:solidFill>
              <a:ea typeface="Source Sans Pro"/>
            </a:endParaRPr>
          </a:p>
          <a:p>
            <a:endParaRPr lang="en-US">
              <a:solidFill>
                <a:srgbClr val="404040"/>
              </a:solidFill>
              <a:ea typeface="Source Sans Pro"/>
            </a:endParaRPr>
          </a:p>
          <a:p>
            <a:endParaRPr lang="en-US">
              <a:ea typeface="Source Sans Pro"/>
            </a:endParaRPr>
          </a:p>
          <a:p>
            <a:endParaRPr lang="en-US">
              <a:ea typeface="Source Sans Pro"/>
            </a:endParaRPr>
          </a:p>
        </p:txBody>
      </p:sp>
      <p:sp>
        <p:nvSpPr>
          <p:cNvPr id="6" name="Rectangle: Rounded Corners 5">
            <a:extLst>
              <a:ext uri="{FF2B5EF4-FFF2-40B4-BE49-F238E27FC236}">
                <a16:creationId xmlns:a16="http://schemas.microsoft.com/office/drawing/2014/main" id="{B60B250A-AD05-BA8E-B263-12FB733C3AC6}"/>
              </a:ext>
            </a:extLst>
          </p:cNvPr>
          <p:cNvSpPr/>
          <p:nvPr/>
        </p:nvSpPr>
        <p:spPr>
          <a:xfrm>
            <a:off x="446425" y="2681623"/>
            <a:ext cx="3917757" cy="692726"/>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aseline="0">
                <a:solidFill>
                  <a:srgbClr val="FFFFFF"/>
                </a:solidFill>
                <a:latin typeface="Century Gothic"/>
              </a:rPr>
              <a:t>Fiber strength</a:t>
            </a:r>
            <a:endParaRPr lang="en-US">
              <a:solidFill>
                <a:srgbClr val="FFFFFF"/>
              </a:solidFill>
            </a:endParaRPr>
          </a:p>
        </p:txBody>
      </p:sp>
      <p:sp>
        <p:nvSpPr>
          <p:cNvPr id="8" name="Rectangle: Rounded Corners 7">
            <a:extLst>
              <a:ext uri="{FF2B5EF4-FFF2-40B4-BE49-F238E27FC236}">
                <a16:creationId xmlns:a16="http://schemas.microsoft.com/office/drawing/2014/main" id="{EA4A3872-6604-3A69-255B-97A37A35D67C}"/>
              </a:ext>
            </a:extLst>
          </p:cNvPr>
          <p:cNvSpPr/>
          <p:nvPr/>
        </p:nvSpPr>
        <p:spPr>
          <a:xfrm>
            <a:off x="431029" y="1862666"/>
            <a:ext cx="3956241" cy="669635"/>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aseline="0">
                <a:solidFill>
                  <a:srgbClr val="FFFFFF"/>
                </a:solidFill>
                <a:latin typeface="Century Gothic"/>
              </a:rPr>
              <a:t>Fiber </a:t>
            </a:r>
            <a:r>
              <a:rPr lang="en-US" sz="2000">
                <a:solidFill>
                  <a:srgbClr val="FFFFFF"/>
                </a:solidFill>
                <a:latin typeface="Century Gothic"/>
              </a:rPr>
              <a:t>length</a:t>
            </a:r>
            <a:endParaRPr lang="en-US">
              <a:solidFill>
                <a:srgbClr val="FFFFFF"/>
              </a:solidFill>
            </a:endParaRPr>
          </a:p>
        </p:txBody>
      </p:sp>
      <p:sp>
        <p:nvSpPr>
          <p:cNvPr id="9" name="Rectangle: Rounded Corners 8">
            <a:extLst>
              <a:ext uri="{FF2B5EF4-FFF2-40B4-BE49-F238E27FC236}">
                <a16:creationId xmlns:a16="http://schemas.microsoft.com/office/drawing/2014/main" id="{5ED3E3BC-90E5-F55B-2DAE-67B02154D627}"/>
              </a:ext>
            </a:extLst>
          </p:cNvPr>
          <p:cNvSpPr/>
          <p:nvPr/>
        </p:nvSpPr>
        <p:spPr>
          <a:xfrm>
            <a:off x="431029" y="5318605"/>
            <a:ext cx="3910059" cy="685030"/>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FFFFFF"/>
                </a:solidFill>
                <a:latin typeface="Century Gothic"/>
              </a:rPr>
              <a:t>Color</a:t>
            </a:r>
            <a:endParaRPr lang="en-US">
              <a:solidFill>
                <a:srgbClr val="FFFFFF"/>
              </a:solidFill>
              <a:latin typeface="Calibri" panose="020F0502020204030204"/>
              <a:ea typeface="Calibri" panose="020F0502020204030204"/>
              <a:cs typeface="Calibri" panose="020F0502020204030204"/>
            </a:endParaRPr>
          </a:p>
          <a:p>
            <a:pPr algn="ctr"/>
            <a:r>
              <a:rPr lang="en-US" sz="2000" baseline="0">
                <a:solidFill>
                  <a:srgbClr val="FFFFFF"/>
                </a:solidFill>
                <a:latin typeface="Century Gothic"/>
              </a:rPr>
              <a:t>(</a:t>
            </a:r>
            <a:r>
              <a:rPr lang="en-US" sz="2000">
                <a:solidFill>
                  <a:srgbClr val="FFFFFF"/>
                </a:solidFill>
                <a:latin typeface="Century Gothic"/>
              </a:rPr>
              <a:t>reflectance &amp; yellowness</a:t>
            </a:r>
            <a:r>
              <a:rPr lang="en-US" sz="2000" baseline="0">
                <a:solidFill>
                  <a:srgbClr val="FFFFFF"/>
                </a:solidFill>
                <a:latin typeface="Century Gothic"/>
              </a:rPr>
              <a:t>)</a:t>
            </a:r>
            <a:endParaRPr lang="en-US">
              <a:solidFill>
                <a:srgbClr val="FFFFFF"/>
              </a:solidFill>
              <a:ea typeface="Calibri"/>
              <a:cs typeface="Calibri"/>
            </a:endParaRPr>
          </a:p>
        </p:txBody>
      </p:sp>
      <p:sp>
        <p:nvSpPr>
          <p:cNvPr id="10" name="Rectangle: Rounded Corners 9">
            <a:extLst>
              <a:ext uri="{FF2B5EF4-FFF2-40B4-BE49-F238E27FC236}">
                <a16:creationId xmlns:a16="http://schemas.microsoft.com/office/drawing/2014/main" id="{A0AA4BF4-355A-DE07-B3A6-4177F14B2372}"/>
              </a:ext>
            </a:extLst>
          </p:cNvPr>
          <p:cNvSpPr/>
          <p:nvPr/>
        </p:nvSpPr>
        <p:spPr>
          <a:xfrm>
            <a:off x="431029" y="1015999"/>
            <a:ext cx="3956242" cy="700424"/>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err="1">
                <a:solidFill>
                  <a:schemeClr val="bg1"/>
                </a:solidFill>
                <a:latin typeface="Century Gothic"/>
              </a:rPr>
              <a:t>Micronaire</a:t>
            </a:r>
            <a:endParaRPr lang="en-US">
              <a:solidFill>
                <a:schemeClr val="bg1"/>
              </a:solidFill>
              <a:ea typeface="Calibri"/>
              <a:cs typeface="Calibri"/>
            </a:endParaRPr>
          </a:p>
        </p:txBody>
      </p:sp>
      <p:sp>
        <p:nvSpPr>
          <p:cNvPr id="11" name="Rectangle: Rounded Corners 10">
            <a:extLst>
              <a:ext uri="{FF2B5EF4-FFF2-40B4-BE49-F238E27FC236}">
                <a16:creationId xmlns:a16="http://schemas.microsoft.com/office/drawing/2014/main" id="{375B0445-B34A-4D6E-9ABC-EAA173A65FAA}"/>
              </a:ext>
            </a:extLst>
          </p:cNvPr>
          <p:cNvSpPr/>
          <p:nvPr/>
        </p:nvSpPr>
        <p:spPr>
          <a:xfrm>
            <a:off x="407937" y="3514435"/>
            <a:ext cx="3956244" cy="777391"/>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aseline="0">
                <a:solidFill>
                  <a:srgbClr val="FFFFFF"/>
                </a:solidFill>
                <a:latin typeface="Century Gothic"/>
              </a:rPr>
              <a:t>Length uniformity</a:t>
            </a:r>
            <a:endParaRPr lang="en-US">
              <a:solidFill>
                <a:srgbClr val="FFFFFF"/>
              </a:solidFill>
            </a:endParaRPr>
          </a:p>
        </p:txBody>
      </p:sp>
      <p:sp>
        <p:nvSpPr>
          <p:cNvPr id="12" name="Rectangle: Rounded Corners 11">
            <a:extLst>
              <a:ext uri="{FF2B5EF4-FFF2-40B4-BE49-F238E27FC236}">
                <a16:creationId xmlns:a16="http://schemas.microsoft.com/office/drawing/2014/main" id="{787188B1-28F7-3C6E-C361-77CA3899890A}"/>
              </a:ext>
            </a:extLst>
          </p:cNvPr>
          <p:cNvSpPr/>
          <p:nvPr/>
        </p:nvSpPr>
        <p:spPr>
          <a:xfrm>
            <a:off x="438724" y="4430375"/>
            <a:ext cx="3894670" cy="746603"/>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FFFFFF"/>
                </a:solidFill>
                <a:latin typeface="Century Gothic"/>
              </a:rPr>
              <a:t>Surface area trash</a:t>
            </a:r>
          </a:p>
        </p:txBody>
      </p:sp>
      <p:pic>
        <p:nvPicPr>
          <p:cNvPr id="13" name="Picture 12" descr="A person wearing a hat and gloves&#10;&#10;AI-generated content may be incorrect.">
            <a:extLst>
              <a:ext uri="{FF2B5EF4-FFF2-40B4-BE49-F238E27FC236}">
                <a16:creationId xmlns:a16="http://schemas.microsoft.com/office/drawing/2014/main" id="{C6021D60-76A4-647F-5B79-18B951328895}"/>
              </a:ext>
            </a:extLst>
          </p:cNvPr>
          <p:cNvPicPr>
            <a:picLocks noChangeAspect="1"/>
          </p:cNvPicPr>
          <p:nvPr/>
        </p:nvPicPr>
        <p:blipFill>
          <a:blip r:embed="rId3"/>
          <a:stretch>
            <a:fillRect/>
          </a:stretch>
        </p:blipFill>
        <p:spPr>
          <a:xfrm>
            <a:off x="5264071" y="1714500"/>
            <a:ext cx="5344318" cy="3535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669F0A2B-C1F6-2BA6-6E50-AC034785FEB5}"/>
              </a:ext>
            </a:extLst>
          </p:cNvPr>
          <p:cNvSpPr txBox="1"/>
          <p:nvPr/>
        </p:nvSpPr>
        <p:spPr>
          <a:xfrm>
            <a:off x="5268223" y="5322080"/>
            <a:ext cx="263150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Century Gothic"/>
                <a:ea typeface="Calibri"/>
                <a:cs typeface="Calibri"/>
              </a:rPr>
              <a:t>Image Credit: Lance Cheung</a:t>
            </a:r>
          </a:p>
        </p:txBody>
      </p:sp>
    </p:spTree>
    <p:extLst>
      <p:ext uri="{BB962C8B-B14F-4D97-AF65-F5344CB8AC3E}">
        <p14:creationId xmlns:p14="http://schemas.microsoft.com/office/powerpoint/2010/main" val="3129646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5F350-D5DA-A600-FEE2-235D248197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80BF2-E306-F397-2A0B-33533A78AD72}"/>
              </a:ext>
            </a:extLst>
          </p:cNvPr>
          <p:cNvSpPr>
            <a:spLocks noGrp="1"/>
          </p:cNvSpPr>
          <p:nvPr>
            <p:ph type="sldNum" sz="quarter" idx="10"/>
          </p:nvPr>
        </p:nvSpPr>
        <p:spPr>
          <a:xfrm>
            <a:off x="11583834" y="6323546"/>
            <a:ext cx="509793" cy="428409"/>
          </a:xfrm>
        </p:spPr>
        <p:txBody>
          <a:bodyPr/>
          <a:lstStyle/>
          <a:p>
            <a:fld id="{9C3AC94F-0BCF-4004-89AE-D672EB8CABD9}" type="slidenum">
              <a:rPr lang="en-US" smtClean="0"/>
              <a:pPr/>
              <a:t>11</a:t>
            </a:fld>
            <a:endParaRPr lang="en-US"/>
          </a:p>
        </p:txBody>
      </p:sp>
      <p:sp>
        <p:nvSpPr>
          <p:cNvPr id="3" name="Text Placeholder 2">
            <a:extLst>
              <a:ext uri="{FF2B5EF4-FFF2-40B4-BE49-F238E27FC236}">
                <a16:creationId xmlns:a16="http://schemas.microsoft.com/office/drawing/2014/main" id="{2790684B-4928-6347-CD45-960F36561821}"/>
              </a:ext>
            </a:extLst>
          </p:cNvPr>
          <p:cNvSpPr>
            <a:spLocks noGrp="1"/>
          </p:cNvSpPr>
          <p:nvPr>
            <p:ph type="body" sz="quarter" idx="17"/>
          </p:nvPr>
        </p:nvSpPr>
        <p:spPr>
          <a:xfrm>
            <a:off x="159380" y="79354"/>
            <a:ext cx="11759238" cy="584968"/>
          </a:xfrm>
        </p:spPr>
        <p:txBody>
          <a:bodyPr vert="horz" lIns="91440" tIns="45720" rIns="91440" bIns="45720" rtlCol="0" anchor="t">
            <a:noAutofit/>
          </a:bodyPr>
          <a:lstStyle/>
          <a:p>
            <a:r>
              <a:rPr lang="en-US">
                <a:latin typeface="Century Gothic"/>
              </a:rPr>
              <a:t>Methodology</a:t>
            </a:r>
            <a:endParaRPr lang="en-US"/>
          </a:p>
        </p:txBody>
      </p:sp>
      <p:sp>
        <p:nvSpPr>
          <p:cNvPr id="4" name="Text Placeholder 3">
            <a:extLst>
              <a:ext uri="{FF2B5EF4-FFF2-40B4-BE49-F238E27FC236}">
                <a16:creationId xmlns:a16="http://schemas.microsoft.com/office/drawing/2014/main" id="{27687A81-4872-3D46-871D-BDC4D85E2B9C}"/>
              </a:ext>
            </a:extLst>
          </p:cNvPr>
          <p:cNvSpPr>
            <a:spLocks noGrp="1"/>
          </p:cNvSpPr>
          <p:nvPr>
            <p:ph type="body" sz="quarter" idx="18"/>
          </p:nvPr>
        </p:nvSpPr>
        <p:spPr/>
        <p:txBody>
          <a:bodyPr/>
          <a:lstStyle/>
          <a:p>
            <a:r>
              <a:rPr lang="en-US">
                <a:latin typeface="Century Gothic"/>
              </a:rPr>
              <a:t>Texas &amp; Georgia Agriculture</a:t>
            </a:r>
            <a:endParaRPr lang="en-US" b="0">
              <a:solidFill>
                <a:srgbClr val="000000"/>
              </a:solidFill>
              <a:latin typeface="Century Gothic"/>
            </a:endParaRPr>
          </a:p>
        </p:txBody>
      </p:sp>
      <p:sp>
        <p:nvSpPr>
          <p:cNvPr id="7" name="Rectangle: Rounded Corners 6">
            <a:extLst>
              <a:ext uri="{FF2B5EF4-FFF2-40B4-BE49-F238E27FC236}">
                <a16:creationId xmlns:a16="http://schemas.microsoft.com/office/drawing/2014/main" id="{D8B4245C-E08B-C698-9ABF-026EA8378AC0}"/>
              </a:ext>
            </a:extLst>
          </p:cNvPr>
          <p:cNvSpPr/>
          <p:nvPr/>
        </p:nvSpPr>
        <p:spPr>
          <a:xfrm>
            <a:off x="557047" y="1176080"/>
            <a:ext cx="3309088" cy="1010362"/>
          </a:xfrm>
          <a:prstGeom prst="round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solidFill>
                <a:srgbClr val="FFFFFF"/>
              </a:solidFill>
              <a:latin typeface="Century Gothic"/>
              <a:cs typeface="Calibri"/>
            </a:endParaRPr>
          </a:p>
        </p:txBody>
      </p:sp>
      <p:sp>
        <p:nvSpPr>
          <p:cNvPr id="9" name="Rectangle: Rounded Corners 8">
            <a:extLst>
              <a:ext uri="{FF2B5EF4-FFF2-40B4-BE49-F238E27FC236}">
                <a16:creationId xmlns:a16="http://schemas.microsoft.com/office/drawing/2014/main" id="{ACE82614-68C8-807B-F469-D8240817D75F}"/>
              </a:ext>
            </a:extLst>
          </p:cNvPr>
          <p:cNvSpPr/>
          <p:nvPr/>
        </p:nvSpPr>
        <p:spPr>
          <a:xfrm>
            <a:off x="8315830" y="1180319"/>
            <a:ext cx="3432716" cy="1023849"/>
          </a:xfrm>
          <a:prstGeom prst="round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solidFill>
                <a:srgbClr val="FFFFFF"/>
              </a:solidFill>
              <a:latin typeface="Century Gothic"/>
              <a:cs typeface="Calibri"/>
            </a:endParaRPr>
          </a:p>
        </p:txBody>
      </p:sp>
      <p:sp>
        <p:nvSpPr>
          <p:cNvPr id="11" name="Rectangle: Rounded Corners 10">
            <a:extLst>
              <a:ext uri="{FF2B5EF4-FFF2-40B4-BE49-F238E27FC236}">
                <a16:creationId xmlns:a16="http://schemas.microsoft.com/office/drawing/2014/main" id="{5DED4F74-6D9A-3A39-850A-16A39E345147}"/>
              </a:ext>
            </a:extLst>
          </p:cNvPr>
          <p:cNvSpPr/>
          <p:nvPr/>
        </p:nvSpPr>
        <p:spPr>
          <a:xfrm>
            <a:off x="769566" y="662012"/>
            <a:ext cx="2875155" cy="39401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833C0B"/>
                </a:solidFill>
                <a:latin typeface="Century Gothic"/>
                <a:cs typeface="Calibri"/>
              </a:rPr>
              <a:t>Satellite Data</a:t>
            </a:r>
            <a:endParaRPr lang="en-US" b="1">
              <a:solidFill>
                <a:srgbClr val="833C0B"/>
              </a:solidFill>
            </a:endParaRPr>
          </a:p>
        </p:txBody>
      </p:sp>
      <p:sp>
        <p:nvSpPr>
          <p:cNvPr id="13" name="Rectangle: Rounded Corners 12">
            <a:extLst>
              <a:ext uri="{FF2B5EF4-FFF2-40B4-BE49-F238E27FC236}">
                <a16:creationId xmlns:a16="http://schemas.microsoft.com/office/drawing/2014/main" id="{8CD43631-C6A0-3BEE-A590-44759CEE2423}"/>
              </a:ext>
            </a:extLst>
          </p:cNvPr>
          <p:cNvSpPr/>
          <p:nvPr/>
        </p:nvSpPr>
        <p:spPr>
          <a:xfrm>
            <a:off x="2693535" y="1475537"/>
            <a:ext cx="1077417" cy="422602"/>
          </a:xfrm>
          <a:prstGeom prst="roundRect">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FFFFFF"/>
                </a:solidFill>
                <a:latin typeface="Century Gothic"/>
                <a:cs typeface="Calibri"/>
              </a:rPr>
              <a:t>GPM IMERG</a:t>
            </a:r>
          </a:p>
        </p:txBody>
      </p:sp>
      <p:sp>
        <p:nvSpPr>
          <p:cNvPr id="15" name="Rectangle: Rounded Corners 14">
            <a:extLst>
              <a:ext uri="{FF2B5EF4-FFF2-40B4-BE49-F238E27FC236}">
                <a16:creationId xmlns:a16="http://schemas.microsoft.com/office/drawing/2014/main" id="{BE22F29C-05A5-220C-121B-739267675317}"/>
              </a:ext>
            </a:extLst>
          </p:cNvPr>
          <p:cNvSpPr/>
          <p:nvPr/>
        </p:nvSpPr>
        <p:spPr>
          <a:xfrm>
            <a:off x="1601452" y="1503839"/>
            <a:ext cx="863346" cy="375313"/>
          </a:xfrm>
          <a:prstGeom prst="roundRect">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FFFFFF"/>
                </a:solidFill>
                <a:latin typeface="Century Gothic"/>
                <a:cs typeface="Calibri"/>
              </a:rPr>
              <a:t>SMAP</a:t>
            </a:r>
          </a:p>
        </p:txBody>
      </p:sp>
      <p:sp>
        <p:nvSpPr>
          <p:cNvPr id="17" name="Rectangle: Rounded Corners 16">
            <a:extLst>
              <a:ext uri="{FF2B5EF4-FFF2-40B4-BE49-F238E27FC236}">
                <a16:creationId xmlns:a16="http://schemas.microsoft.com/office/drawing/2014/main" id="{E3DFA92E-3F87-B4F3-E54D-242E7DF18031}"/>
              </a:ext>
            </a:extLst>
          </p:cNvPr>
          <p:cNvSpPr/>
          <p:nvPr/>
        </p:nvSpPr>
        <p:spPr>
          <a:xfrm>
            <a:off x="8581709" y="1331889"/>
            <a:ext cx="1437190" cy="712951"/>
          </a:xfrm>
          <a:prstGeom prst="roundRect">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FFFFFF"/>
                </a:solidFill>
                <a:latin typeface="Century Gothic"/>
                <a:cs typeface="Calibri"/>
              </a:rPr>
              <a:t>USDA NASS Cotton Quality</a:t>
            </a:r>
          </a:p>
        </p:txBody>
      </p:sp>
      <p:sp>
        <p:nvSpPr>
          <p:cNvPr id="19" name="Rectangle: Rounded Corners 18">
            <a:extLst>
              <a:ext uri="{FF2B5EF4-FFF2-40B4-BE49-F238E27FC236}">
                <a16:creationId xmlns:a16="http://schemas.microsoft.com/office/drawing/2014/main" id="{2F8B431B-5247-68B4-0C97-EA99CB5F3C60}"/>
              </a:ext>
            </a:extLst>
          </p:cNvPr>
          <p:cNvSpPr/>
          <p:nvPr/>
        </p:nvSpPr>
        <p:spPr>
          <a:xfrm>
            <a:off x="685278" y="1512031"/>
            <a:ext cx="773672" cy="372691"/>
          </a:xfrm>
          <a:prstGeom prst="roundRect">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FFFFFF"/>
                </a:solidFill>
                <a:latin typeface="Century Gothic"/>
                <a:cs typeface="Calibri"/>
              </a:rPr>
              <a:t>HLS</a:t>
            </a:r>
          </a:p>
        </p:txBody>
      </p:sp>
      <p:sp>
        <p:nvSpPr>
          <p:cNvPr id="21" name="Rectangle: Rounded Corners 20">
            <a:extLst>
              <a:ext uri="{FF2B5EF4-FFF2-40B4-BE49-F238E27FC236}">
                <a16:creationId xmlns:a16="http://schemas.microsoft.com/office/drawing/2014/main" id="{00CDFF82-7035-160D-E37E-B2800F66F719}"/>
              </a:ext>
            </a:extLst>
          </p:cNvPr>
          <p:cNvSpPr/>
          <p:nvPr/>
        </p:nvSpPr>
        <p:spPr>
          <a:xfrm>
            <a:off x="8595161" y="657173"/>
            <a:ext cx="2875155" cy="39401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833C0B"/>
                </a:solidFill>
                <a:latin typeface="Century Gothic"/>
                <a:cs typeface="Calibri"/>
              </a:rPr>
              <a:t>Ground-based Data</a:t>
            </a:r>
            <a:endParaRPr lang="en-US">
              <a:solidFill>
                <a:srgbClr val="833C0B"/>
              </a:solidFill>
            </a:endParaRPr>
          </a:p>
        </p:txBody>
      </p:sp>
      <p:sp>
        <p:nvSpPr>
          <p:cNvPr id="23" name="Rectangle: Rounded Corners 22">
            <a:extLst>
              <a:ext uri="{FF2B5EF4-FFF2-40B4-BE49-F238E27FC236}">
                <a16:creationId xmlns:a16="http://schemas.microsoft.com/office/drawing/2014/main" id="{59EAF569-09A7-3175-662C-75EB7FB348B7}"/>
              </a:ext>
            </a:extLst>
          </p:cNvPr>
          <p:cNvSpPr/>
          <p:nvPr/>
        </p:nvSpPr>
        <p:spPr>
          <a:xfrm>
            <a:off x="5007032" y="4213501"/>
            <a:ext cx="2082009" cy="862983"/>
          </a:xfrm>
          <a:prstGeom prst="round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833C0B"/>
                </a:solidFill>
                <a:latin typeface="Century Gothic"/>
                <a:cs typeface="Calibri"/>
              </a:rPr>
              <a:t>Aggregate data to level of month and NASS District</a:t>
            </a:r>
          </a:p>
        </p:txBody>
      </p:sp>
      <p:sp>
        <p:nvSpPr>
          <p:cNvPr id="25" name="Rectangle: Rounded Corners 24">
            <a:extLst>
              <a:ext uri="{FF2B5EF4-FFF2-40B4-BE49-F238E27FC236}">
                <a16:creationId xmlns:a16="http://schemas.microsoft.com/office/drawing/2014/main" id="{56D2CF29-7623-C83E-F2A2-3FB6B8C15555}"/>
              </a:ext>
            </a:extLst>
          </p:cNvPr>
          <p:cNvSpPr/>
          <p:nvPr/>
        </p:nvSpPr>
        <p:spPr>
          <a:xfrm>
            <a:off x="8852790" y="2769656"/>
            <a:ext cx="2224513" cy="786464"/>
          </a:xfrm>
          <a:prstGeom prst="round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833C0B"/>
                </a:solidFill>
                <a:latin typeface="Century Gothic"/>
                <a:cs typeface="Calibri"/>
              </a:rPr>
              <a:t>Generate Ground-based Maps in ArcGIS</a:t>
            </a:r>
            <a:endParaRPr lang="en-US" sz="1400">
              <a:solidFill>
                <a:srgbClr val="833C0B"/>
              </a:solidFill>
            </a:endParaRPr>
          </a:p>
        </p:txBody>
      </p:sp>
      <p:sp>
        <p:nvSpPr>
          <p:cNvPr id="27" name="Rectangle: Rounded Corners 26">
            <a:extLst>
              <a:ext uri="{FF2B5EF4-FFF2-40B4-BE49-F238E27FC236}">
                <a16:creationId xmlns:a16="http://schemas.microsoft.com/office/drawing/2014/main" id="{D921C80D-0D55-8A43-DBED-048F5FF9ECAE}"/>
              </a:ext>
            </a:extLst>
          </p:cNvPr>
          <p:cNvSpPr/>
          <p:nvPr/>
        </p:nvSpPr>
        <p:spPr>
          <a:xfrm>
            <a:off x="4651908" y="2898510"/>
            <a:ext cx="1364123" cy="549043"/>
          </a:xfrm>
          <a:prstGeom prst="round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833C0B"/>
                </a:solidFill>
                <a:latin typeface="Century Gothic"/>
                <a:cs typeface="Calibri"/>
              </a:rPr>
              <a:t>Maximum Wind Speed</a:t>
            </a:r>
          </a:p>
        </p:txBody>
      </p:sp>
      <p:sp>
        <p:nvSpPr>
          <p:cNvPr id="29" name="Rectangle: Rounded Corners 28">
            <a:extLst>
              <a:ext uri="{FF2B5EF4-FFF2-40B4-BE49-F238E27FC236}">
                <a16:creationId xmlns:a16="http://schemas.microsoft.com/office/drawing/2014/main" id="{64D2CAD3-CE47-29D0-D1BC-0BF7F6BE0601}"/>
              </a:ext>
            </a:extLst>
          </p:cNvPr>
          <p:cNvSpPr/>
          <p:nvPr/>
        </p:nvSpPr>
        <p:spPr>
          <a:xfrm>
            <a:off x="10084645" y="1340959"/>
            <a:ext cx="1383004" cy="699097"/>
          </a:xfrm>
          <a:prstGeom prst="roundRect">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FFFFFF"/>
                </a:solidFill>
                <a:latin typeface="Century Gothic"/>
                <a:cs typeface="Calibri"/>
              </a:rPr>
              <a:t>USDA NASS Cotton Yield</a:t>
            </a:r>
          </a:p>
        </p:txBody>
      </p:sp>
      <p:sp>
        <p:nvSpPr>
          <p:cNvPr id="31" name="Rectangle: Rounded Corners 30">
            <a:extLst>
              <a:ext uri="{FF2B5EF4-FFF2-40B4-BE49-F238E27FC236}">
                <a16:creationId xmlns:a16="http://schemas.microsoft.com/office/drawing/2014/main" id="{582C230E-2AFD-34CF-F612-27212D6251F6}"/>
              </a:ext>
            </a:extLst>
          </p:cNvPr>
          <p:cNvSpPr/>
          <p:nvPr/>
        </p:nvSpPr>
        <p:spPr>
          <a:xfrm>
            <a:off x="4330643" y="1208604"/>
            <a:ext cx="3432716" cy="1015069"/>
          </a:xfrm>
          <a:prstGeom prst="roundRect">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solidFill>
                <a:srgbClr val="FFFFFF"/>
              </a:solidFill>
              <a:latin typeface="Century Gothic"/>
              <a:cs typeface="Calibri"/>
            </a:endParaRPr>
          </a:p>
        </p:txBody>
      </p:sp>
      <p:sp>
        <p:nvSpPr>
          <p:cNvPr id="33" name="Rectangle: Rounded Corners 32">
            <a:extLst>
              <a:ext uri="{FF2B5EF4-FFF2-40B4-BE49-F238E27FC236}">
                <a16:creationId xmlns:a16="http://schemas.microsoft.com/office/drawing/2014/main" id="{2BC7EE6F-5E24-2E9B-4185-37EBE93582E4}"/>
              </a:ext>
            </a:extLst>
          </p:cNvPr>
          <p:cNvSpPr/>
          <p:nvPr/>
        </p:nvSpPr>
        <p:spPr>
          <a:xfrm>
            <a:off x="4683716" y="656587"/>
            <a:ext cx="2875155" cy="39401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833C0B"/>
                </a:solidFill>
                <a:latin typeface="Century Gothic"/>
                <a:cs typeface="Calibri"/>
              </a:rPr>
              <a:t>Modeled Data</a:t>
            </a:r>
            <a:endParaRPr lang="en-US">
              <a:solidFill>
                <a:srgbClr val="833C0B"/>
              </a:solidFill>
            </a:endParaRPr>
          </a:p>
        </p:txBody>
      </p:sp>
      <p:sp>
        <p:nvSpPr>
          <p:cNvPr id="35" name="Rectangle: Rounded Corners 34">
            <a:extLst>
              <a:ext uri="{FF2B5EF4-FFF2-40B4-BE49-F238E27FC236}">
                <a16:creationId xmlns:a16="http://schemas.microsoft.com/office/drawing/2014/main" id="{0692F914-3BD6-3973-CF32-37B74F3A877F}"/>
              </a:ext>
            </a:extLst>
          </p:cNvPr>
          <p:cNvSpPr/>
          <p:nvPr/>
        </p:nvSpPr>
        <p:spPr>
          <a:xfrm>
            <a:off x="4685445" y="1528041"/>
            <a:ext cx="1248936" cy="440473"/>
          </a:xfrm>
          <a:prstGeom prst="roundRect">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err="1">
                <a:solidFill>
                  <a:srgbClr val="FFFFFF"/>
                </a:solidFill>
                <a:latin typeface="Century Gothic"/>
                <a:cs typeface="Calibri"/>
              </a:rPr>
              <a:t>GridMET</a:t>
            </a:r>
          </a:p>
        </p:txBody>
      </p:sp>
      <p:sp>
        <p:nvSpPr>
          <p:cNvPr id="37" name="Rectangle: Rounded Corners 36">
            <a:extLst>
              <a:ext uri="{FF2B5EF4-FFF2-40B4-BE49-F238E27FC236}">
                <a16:creationId xmlns:a16="http://schemas.microsoft.com/office/drawing/2014/main" id="{55C8D871-5D99-3FE9-4656-7E6CDEB0DC64}"/>
              </a:ext>
            </a:extLst>
          </p:cNvPr>
          <p:cNvSpPr/>
          <p:nvPr/>
        </p:nvSpPr>
        <p:spPr>
          <a:xfrm>
            <a:off x="6052980" y="1516429"/>
            <a:ext cx="1256202" cy="454497"/>
          </a:xfrm>
          <a:prstGeom prst="roundRect">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FFFFFF"/>
                </a:solidFill>
                <a:latin typeface="Century Gothic"/>
                <a:cs typeface="Calibri"/>
              </a:rPr>
              <a:t>PRISM</a:t>
            </a:r>
          </a:p>
        </p:txBody>
      </p:sp>
      <p:sp>
        <p:nvSpPr>
          <p:cNvPr id="39" name="Rectangle: Rounded Corners 38">
            <a:extLst>
              <a:ext uri="{FF2B5EF4-FFF2-40B4-BE49-F238E27FC236}">
                <a16:creationId xmlns:a16="http://schemas.microsoft.com/office/drawing/2014/main" id="{1B377C3D-5AAC-CEFD-1BAB-4239AC3D6A61}"/>
              </a:ext>
            </a:extLst>
          </p:cNvPr>
          <p:cNvSpPr/>
          <p:nvPr/>
        </p:nvSpPr>
        <p:spPr>
          <a:xfrm>
            <a:off x="463221" y="4155156"/>
            <a:ext cx="1281494" cy="998898"/>
          </a:xfrm>
          <a:prstGeom prst="round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833C0B"/>
                </a:solidFill>
                <a:latin typeface="Century Gothic"/>
                <a:cs typeface="Calibri"/>
              </a:rPr>
              <a:t>Enhanced Vegetation Index</a:t>
            </a:r>
          </a:p>
        </p:txBody>
      </p:sp>
      <p:sp>
        <p:nvSpPr>
          <p:cNvPr id="41" name="Rectangle: Rounded Corners 40">
            <a:extLst>
              <a:ext uri="{FF2B5EF4-FFF2-40B4-BE49-F238E27FC236}">
                <a16:creationId xmlns:a16="http://schemas.microsoft.com/office/drawing/2014/main" id="{2D7A24E5-71EB-43F0-DB21-BA1B5672A1BA}"/>
              </a:ext>
            </a:extLst>
          </p:cNvPr>
          <p:cNvSpPr/>
          <p:nvPr/>
        </p:nvSpPr>
        <p:spPr>
          <a:xfrm>
            <a:off x="7917747" y="5013156"/>
            <a:ext cx="2366245" cy="862983"/>
          </a:xfrm>
          <a:prstGeom prst="round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833C0B"/>
                </a:solidFill>
                <a:latin typeface="Century Gothic"/>
                <a:cs typeface="Calibri"/>
              </a:rPr>
              <a:t>Regression &amp; Correlation Analyses</a:t>
            </a:r>
            <a:endParaRPr lang="en-US">
              <a:solidFill>
                <a:srgbClr val="833C0B"/>
              </a:solidFill>
            </a:endParaRPr>
          </a:p>
        </p:txBody>
      </p:sp>
      <p:sp>
        <p:nvSpPr>
          <p:cNvPr id="43" name="Rectangle: Rounded Corners 42">
            <a:extLst>
              <a:ext uri="{FF2B5EF4-FFF2-40B4-BE49-F238E27FC236}">
                <a16:creationId xmlns:a16="http://schemas.microsoft.com/office/drawing/2014/main" id="{7B935CE4-C669-6A35-8217-6879F4B4C763}"/>
              </a:ext>
            </a:extLst>
          </p:cNvPr>
          <p:cNvSpPr/>
          <p:nvPr/>
        </p:nvSpPr>
        <p:spPr>
          <a:xfrm>
            <a:off x="557962" y="2872907"/>
            <a:ext cx="1914964" cy="567404"/>
          </a:xfrm>
          <a:prstGeom prst="round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833C0B"/>
                </a:solidFill>
                <a:latin typeface="Century Gothic"/>
                <a:cs typeface="Calibri"/>
              </a:rPr>
              <a:t>Crop Mask</a:t>
            </a:r>
          </a:p>
        </p:txBody>
      </p:sp>
      <p:sp>
        <p:nvSpPr>
          <p:cNvPr id="45" name="Arrow: Down 44">
            <a:extLst>
              <a:ext uri="{FF2B5EF4-FFF2-40B4-BE49-F238E27FC236}">
                <a16:creationId xmlns:a16="http://schemas.microsoft.com/office/drawing/2014/main" id="{2D4AF481-2778-C454-6DA4-1B19AAC4EEE3}"/>
              </a:ext>
            </a:extLst>
          </p:cNvPr>
          <p:cNvSpPr/>
          <p:nvPr/>
        </p:nvSpPr>
        <p:spPr>
          <a:xfrm>
            <a:off x="1221218" y="2195021"/>
            <a:ext cx="561727" cy="669245"/>
          </a:xfrm>
          <a:prstGeom prst="down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Down 46">
            <a:extLst>
              <a:ext uri="{FF2B5EF4-FFF2-40B4-BE49-F238E27FC236}">
                <a16:creationId xmlns:a16="http://schemas.microsoft.com/office/drawing/2014/main" id="{86768AF3-62F8-3E61-8998-FE6829367B47}"/>
              </a:ext>
            </a:extLst>
          </p:cNvPr>
          <p:cNvSpPr/>
          <p:nvPr/>
        </p:nvSpPr>
        <p:spPr>
          <a:xfrm>
            <a:off x="5782523" y="2216128"/>
            <a:ext cx="543365" cy="559077"/>
          </a:xfrm>
          <a:prstGeom prst="down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Down 48">
            <a:extLst>
              <a:ext uri="{FF2B5EF4-FFF2-40B4-BE49-F238E27FC236}">
                <a16:creationId xmlns:a16="http://schemas.microsoft.com/office/drawing/2014/main" id="{AAC2CAF7-7776-2379-03B3-F76B4CC36C1C}"/>
              </a:ext>
            </a:extLst>
          </p:cNvPr>
          <p:cNvSpPr/>
          <p:nvPr/>
        </p:nvSpPr>
        <p:spPr>
          <a:xfrm>
            <a:off x="9820338" y="2203066"/>
            <a:ext cx="534185" cy="549896"/>
          </a:xfrm>
          <a:prstGeom prst="down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Down 50">
            <a:extLst>
              <a:ext uri="{FF2B5EF4-FFF2-40B4-BE49-F238E27FC236}">
                <a16:creationId xmlns:a16="http://schemas.microsoft.com/office/drawing/2014/main" id="{3B62A0EA-0F96-D50F-BB69-E82C06F432FA}"/>
              </a:ext>
            </a:extLst>
          </p:cNvPr>
          <p:cNvSpPr/>
          <p:nvPr/>
        </p:nvSpPr>
        <p:spPr>
          <a:xfrm>
            <a:off x="1227749" y="3439909"/>
            <a:ext cx="552545" cy="568257"/>
          </a:xfrm>
          <a:prstGeom prst="down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33C0B"/>
              </a:solidFill>
            </a:endParaRPr>
          </a:p>
        </p:txBody>
      </p:sp>
      <p:sp>
        <p:nvSpPr>
          <p:cNvPr id="53" name="Arrow: Down 52">
            <a:extLst>
              <a:ext uri="{FF2B5EF4-FFF2-40B4-BE49-F238E27FC236}">
                <a16:creationId xmlns:a16="http://schemas.microsoft.com/office/drawing/2014/main" id="{A5B87DCA-212E-A499-C45C-12203C6BA612}"/>
              </a:ext>
            </a:extLst>
          </p:cNvPr>
          <p:cNvSpPr/>
          <p:nvPr/>
        </p:nvSpPr>
        <p:spPr>
          <a:xfrm>
            <a:off x="4548444" y="2769811"/>
            <a:ext cx="3048142" cy="1440426"/>
          </a:xfrm>
          <a:prstGeom prst="downArrowCallou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33C0B"/>
              </a:solidFill>
            </a:endParaRPr>
          </a:p>
        </p:txBody>
      </p:sp>
      <p:sp>
        <p:nvSpPr>
          <p:cNvPr id="57" name="Arrow: Bent 56">
            <a:extLst>
              <a:ext uri="{FF2B5EF4-FFF2-40B4-BE49-F238E27FC236}">
                <a16:creationId xmlns:a16="http://schemas.microsoft.com/office/drawing/2014/main" id="{A4BCA55E-79E4-FB35-B5B5-D886C5F190D6}"/>
              </a:ext>
            </a:extLst>
          </p:cNvPr>
          <p:cNvSpPr/>
          <p:nvPr/>
        </p:nvSpPr>
        <p:spPr>
          <a:xfrm rot="10800000">
            <a:off x="7110134" y="3555566"/>
            <a:ext cx="3283667" cy="1366884"/>
          </a:xfrm>
          <a:prstGeom prst="bent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33C0B"/>
              </a:solidFill>
            </a:endParaRPr>
          </a:p>
        </p:txBody>
      </p:sp>
      <p:sp>
        <p:nvSpPr>
          <p:cNvPr id="59" name="Arrow: Down 58">
            <a:extLst>
              <a:ext uri="{FF2B5EF4-FFF2-40B4-BE49-F238E27FC236}">
                <a16:creationId xmlns:a16="http://schemas.microsoft.com/office/drawing/2014/main" id="{3BC2031E-A31B-8939-90D8-A036066FF7B3}"/>
              </a:ext>
            </a:extLst>
          </p:cNvPr>
          <p:cNvSpPr/>
          <p:nvPr/>
        </p:nvSpPr>
        <p:spPr>
          <a:xfrm>
            <a:off x="299561" y="4009428"/>
            <a:ext cx="4716405" cy="1257218"/>
          </a:xfrm>
          <a:prstGeom prst="rightArrowCallou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33C0B"/>
              </a:solidFill>
            </a:endParaRPr>
          </a:p>
        </p:txBody>
      </p:sp>
      <p:sp>
        <p:nvSpPr>
          <p:cNvPr id="5" name="Rectangle: Rounded Corners 4">
            <a:extLst>
              <a:ext uri="{FF2B5EF4-FFF2-40B4-BE49-F238E27FC236}">
                <a16:creationId xmlns:a16="http://schemas.microsoft.com/office/drawing/2014/main" id="{B954AFAD-4B14-4CB7-5622-E7103906E092}"/>
              </a:ext>
            </a:extLst>
          </p:cNvPr>
          <p:cNvSpPr/>
          <p:nvPr/>
        </p:nvSpPr>
        <p:spPr>
          <a:xfrm>
            <a:off x="6139185" y="2898509"/>
            <a:ext cx="1364122" cy="549043"/>
          </a:xfrm>
          <a:prstGeom prst="round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833C0B"/>
                </a:solidFill>
                <a:latin typeface="Century Gothic"/>
                <a:cs typeface="Calibri"/>
              </a:rPr>
              <a:t>Growing Degree Days</a:t>
            </a:r>
          </a:p>
        </p:txBody>
      </p:sp>
      <p:sp>
        <p:nvSpPr>
          <p:cNvPr id="6" name="Rectangle: Rounded Corners 5">
            <a:extLst>
              <a:ext uri="{FF2B5EF4-FFF2-40B4-BE49-F238E27FC236}">
                <a16:creationId xmlns:a16="http://schemas.microsoft.com/office/drawing/2014/main" id="{E640442B-40A8-E367-8A38-04A02ABB85A2}"/>
              </a:ext>
            </a:extLst>
          </p:cNvPr>
          <p:cNvSpPr/>
          <p:nvPr/>
        </p:nvSpPr>
        <p:spPr>
          <a:xfrm>
            <a:off x="2697068" y="2863724"/>
            <a:ext cx="1354942" cy="558225"/>
          </a:xfrm>
          <a:prstGeom prst="round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833C0B"/>
                </a:solidFill>
                <a:latin typeface="Century Gothic"/>
                <a:cs typeface="Calibri"/>
              </a:rPr>
              <a:t>Precipitation</a:t>
            </a:r>
            <a:endParaRPr lang="en-US"/>
          </a:p>
        </p:txBody>
      </p:sp>
      <p:sp>
        <p:nvSpPr>
          <p:cNvPr id="10" name="Rectangle: Rounded Corners 9">
            <a:extLst>
              <a:ext uri="{FF2B5EF4-FFF2-40B4-BE49-F238E27FC236}">
                <a16:creationId xmlns:a16="http://schemas.microsoft.com/office/drawing/2014/main" id="{337015AB-E281-5E4B-89BA-3D47BC8DACC1}"/>
              </a:ext>
            </a:extLst>
          </p:cNvPr>
          <p:cNvSpPr/>
          <p:nvPr/>
        </p:nvSpPr>
        <p:spPr>
          <a:xfrm>
            <a:off x="1814347" y="4198288"/>
            <a:ext cx="1151924" cy="950568"/>
          </a:xfrm>
          <a:prstGeom prst="roundRect">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833C0B"/>
                </a:solidFill>
                <a:latin typeface="Century Gothic"/>
                <a:cs typeface="Calibri"/>
              </a:rPr>
              <a:t>Root Zone Soil Moisture</a:t>
            </a:r>
          </a:p>
        </p:txBody>
      </p:sp>
      <p:sp>
        <p:nvSpPr>
          <p:cNvPr id="14" name="Arrow: Down 13">
            <a:extLst>
              <a:ext uri="{FF2B5EF4-FFF2-40B4-BE49-F238E27FC236}">
                <a16:creationId xmlns:a16="http://schemas.microsoft.com/office/drawing/2014/main" id="{E69BEE4F-2A17-5CD1-3EE7-66A80E82CF33}"/>
              </a:ext>
            </a:extLst>
          </p:cNvPr>
          <p:cNvSpPr/>
          <p:nvPr/>
        </p:nvSpPr>
        <p:spPr>
          <a:xfrm>
            <a:off x="3084904" y="2195020"/>
            <a:ext cx="561727" cy="669245"/>
          </a:xfrm>
          <a:prstGeom prst="down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F2A66C99-2DB5-F38F-B460-5C2A37580E33}"/>
              </a:ext>
            </a:extLst>
          </p:cNvPr>
          <p:cNvSpPr/>
          <p:nvPr/>
        </p:nvSpPr>
        <p:spPr>
          <a:xfrm>
            <a:off x="3532110" y="3421547"/>
            <a:ext cx="497461" cy="1036473"/>
          </a:xfrm>
          <a:prstGeom prst="down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33C0B"/>
              </a:solidFill>
            </a:endParaRPr>
          </a:p>
        </p:txBody>
      </p:sp>
      <p:sp>
        <p:nvSpPr>
          <p:cNvPr id="8" name="Arrow: Bent 7">
            <a:extLst>
              <a:ext uri="{FF2B5EF4-FFF2-40B4-BE49-F238E27FC236}">
                <a16:creationId xmlns:a16="http://schemas.microsoft.com/office/drawing/2014/main" id="{38EA8F13-2679-A710-B658-38DA6781DC0A}"/>
              </a:ext>
            </a:extLst>
          </p:cNvPr>
          <p:cNvSpPr/>
          <p:nvPr/>
        </p:nvSpPr>
        <p:spPr>
          <a:xfrm rot="10800000" flipH="1">
            <a:off x="5965574" y="5065188"/>
            <a:ext cx="1906560" cy="604884"/>
          </a:xfrm>
          <a:prstGeom prst="bent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33C0B"/>
              </a:solidFill>
            </a:endParaRPr>
          </a:p>
        </p:txBody>
      </p:sp>
    </p:spTree>
    <p:extLst>
      <p:ext uri="{BB962C8B-B14F-4D97-AF65-F5344CB8AC3E}">
        <p14:creationId xmlns:p14="http://schemas.microsoft.com/office/powerpoint/2010/main" val="232531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ADF81-B4A8-E2FE-AB01-1803D715667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E76362-B067-C853-1502-9FC41D0F0796}"/>
              </a:ext>
            </a:extLst>
          </p:cNvPr>
          <p:cNvSpPr>
            <a:spLocks noGrp="1"/>
          </p:cNvSpPr>
          <p:nvPr>
            <p:ph type="sldNum" sz="quarter" idx="10"/>
          </p:nvPr>
        </p:nvSpPr>
        <p:spPr>
          <a:xfrm>
            <a:off x="11473665" y="6341907"/>
            <a:ext cx="509793" cy="428409"/>
          </a:xfrm>
        </p:spPr>
        <p:txBody>
          <a:bodyPr/>
          <a:lstStyle/>
          <a:p>
            <a:fld id="{9C3AC94F-0BCF-4004-89AE-D672EB8CABD9}" type="slidenum">
              <a:rPr lang="en-US" smtClean="0"/>
              <a:pPr/>
              <a:t>12</a:t>
            </a:fld>
            <a:endParaRPr lang="en-US"/>
          </a:p>
        </p:txBody>
      </p:sp>
      <p:sp>
        <p:nvSpPr>
          <p:cNvPr id="3" name="Text Placeholder 2">
            <a:extLst>
              <a:ext uri="{FF2B5EF4-FFF2-40B4-BE49-F238E27FC236}">
                <a16:creationId xmlns:a16="http://schemas.microsoft.com/office/drawing/2014/main" id="{27E51FA1-880A-5AD1-90F7-174CB208BBC3}"/>
              </a:ext>
            </a:extLst>
          </p:cNvPr>
          <p:cNvSpPr>
            <a:spLocks noGrp="1"/>
          </p:cNvSpPr>
          <p:nvPr>
            <p:ph type="body" sz="quarter" idx="17"/>
          </p:nvPr>
        </p:nvSpPr>
        <p:spPr>
          <a:xfrm>
            <a:off x="213809" y="16531"/>
            <a:ext cx="11759238" cy="584968"/>
          </a:xfrm>
        </p:spPr>
        <p:txBody>
          <a:bodyPr vert="horz" lIns="91440" tIns="45720" rIns="91440" bIns="45720" rtlCol="0" anchor="t">
            <a:noAutofit/>
          </a:bodyPr>
          <a:lstStyle/>
          <a:p>
            <a:r>
              <a:rPr lang="en-US" sz="3200">
                <a:latin typeface="Century Gothic"/>
              </a:rPr>
              <a:t>Environmental Conditions (</a:t>
            </a:r>
            <a:r>
              <a:rPr lang="en-US" sz="3600">
                <a:latin typeface="Century Gothic"/>
              </a:rPr>
              <a:t>30 Day SPI</a:t>
            </a:r>
            <a:r>
              <a:rPr lang="en-US" sz="3200">
                <a:latin typeface="Century Gothic"/>
              </a:rPr>
              <a:t>)</a:t>
            </a:r>
            <a:endParaRPr lang="en-US" sz="3200"/>
          </a:p>
        </p:txBody>
      </p:sp>
      <p:sp>
        <p:nvSpPr>
          <p:cNvPr id="4" name="Text Placeholder 3">
            <a:extLst>
              <a:ext uri="{FF2B5EF4-FFF2-40B4-BE49-F238E27FC236}">
                <a16:creationId xmlns:a16="http://schemas.microsoft.com/office/drawing/2014/main" id="{C78B3C7B-03F8-9808-C3F4-5D361495852B}"/>
              </a:ext>
            </a:extLst>
          </p:cNvPr>
          <p:cNvSpPr>
            <a:spLocks noGrp="1"/>
          </p:cNvSpPr>
          <p:nvPr>
            <p:ph type="body" sz="quarter" idx="18"/>
          </p:nvPr>
        </p:nvSpPr>
        <p:spPr>
          <a:xfrm>
            <a:off x="728109" y="6341907"/>
            <a:ext cx="10735782" cy="426656"/>
          </a:xfrm>
        </p:spPr>
        <p:txBody>
          <a:bodyPr/>
          <a:lstStyle/>
          <a:p>
            <a:r>
              <a:rPr lang="en-US"/>
              <a:t>Texas &amp; Georgia Agriculture</a:t>
            </a:r>
          </a:p>
        </p:txBody>
      </p:sp>
      <p:pic>
        <p:nvPicPr>
          <p:cNvPr id="8" name="Picture 7" descr="A close-up of a pattern&#10;&#10;AI-generated content may be incorrect.">
            <a:extLst>
              <a:ext uri="{FF2B5EF4-FFF2-40B4-BE49-F238E27FC236}">
                <a16:creationId xmlns:a16="http://schemas.microsoft.com/office/drawing/2014/main" id="{BCFA8D23-40E6-01ED-9A6B-0488E4DCA895}"/>
              </a:ext>
            </a:extLst>
          </p:cNvPr>
          <p:cNvPicPr>
            <a:picLocks noChangeAspect="1"/>
          </p:cNvPicPr>
          <p:nvPr/>
        </p:nvPicPr>
        <p:blipFill>
          <a:blip r:embed="rId3"/>
          <a:stretch>
            <a:fillRect/>
          </a:stretch>
        </p:blipFill>
        <p:spPr>
          <a:xfrm>
            <a:off x="1973135" y="3288105"/>
            <a:ext cx="8573491" cy="2424833"/>
          </a:xfrm>
          <a:prstGeom prst="rect">
            <a:avLst/>
          </a:prstGeom>
        </p:spPr>
      </p:pic>
      <p:pic>
        <p:nvPicPr>
          <p:cNvPr id="9" name="Picture 8">
            <a:extLst>
              <a:ext uri="{FF2B5EF4-FFF2-40B4-BE49-F238E27FC236}">
                <a16:creationId xmlns:a16="http://schemas.microsoft.com/office/drawing/2014/main" id="{17E68F5F-88D5-ED08-3CBB-E3112206CCB4}"/>
              </a:ext>
            </a:extLst>
          </p:cNvPr>
          <p:cNvPicPr>
            <a:picLocks noChangeAspect="1"/>
          </p:cNvPicPr>
          <p:nvPr/>
        </p:nvPicPr>
        <p:blipFill>
          <a:blip r:embed="rId4"/>
          <a:stretch>
            <a:fillRect/>
          </a:stretch>
        </p:blipFill>
        <p:spPr>
          <a:xfrm>
            <a:off x="1973136" y="542574"/>
            <a:ext cx="8573491" cy="2424833"/>
          </a:xfrm>
          <a:prstGeom prst="rect">
            <a:avLst/>
          </a:prstGeom>
        </p:spPr>
      </p:pic>
      <p:sp>
        <p:nvSpPr>
          <p:cNvPr id="11" name="TextBox 10">
            <a:extLst>
              <a:ext uri="{FF2B5EF4-FFF2-40B4-BE49-F238E27FC236}">
                <a16:creationId xmlns:a16="http://schemas.microsoft.com/office/drawing/2014/main" id="{9284F9E1-9F38-2CCC-8069-7179F6572148}"/>
              </a:ext>
            </a:extLst>
          </p:cNvPr>
          <p:cNvSpPr txBox="1"/>
          <p:nvPr/>
        </p:nvSpPr>
        <p:spPr>
          <a:xfrm>
            <a:off x="524023" y="4226607"/>
            <a:ext cx="9303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tx1">
                    <a:lumMod val="75000"/>
                    <a:lumOff val="25000"/>
                  </a:schemeClr>
                </a:solidFill>
                <a:ea typeface="Calibri"/>
                <a:cs typeface="Calibri"/>
              </a:rPr>
              <a:t>Georgia</a:t>
            </a:r>
            <a:endParaRPr lang="en-US" dirty="0">
              <a:solidFill>
                <a:schemeClr val="tx1">
                  <a:lumMod val="75000"/>
                  <a:lumOff val="25000"/>
                </a:schemeClr>
              </a:solidFill>
            </a:endParaRPr>
          </a:p>
        </p:txBody>
      </p:sp>
      <p:sp>
        <p:nvSpPr>
          <p:cNvPr id="5" name="TextBox 4">
            <a:extLst>
              <a:ext uri="{FF2B5EF4-FFF2-40B4-BE49-F238E27FC236}">
                <a16:creationId xmlns:a16="http://schemas.microsoft.com/office/drawing/2014/main" id="{5EEDA24C-98F4-5E33-271F-1DD1C578DA17}"/>
              </a:ext>
            </a:extLst>
          </p:cNvPr>
          <p:cNvSpPr txBox="1"/>
          <p:nvPr/>
        </p:nvSpPr>
        <p:spPr>
          <a:xfrm>
            <a:off x="1676563" y="4918576"/>
            <a:ext cx="4041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04040"/>
                </a:solidFill>
                <a:latin typeface="Century Gothic"/>
              </a:rPr>
              <a:t>80</a:t>
            </a:r>
            <a:endParaRPr lang="en-US" sz="1400" dirty="0"/>
          </a:p>
        </p:txBody>
      </p:sp>
      <p:sp>
        <p:nvSpPr>
          <p:cNvPr id="6" name="TextBox 5">
            <a:extLst>
              <a:ext uri="{FF2B5EF4-FFF2-40B4-BE49-F238E27FC236}">
                <a16:creationId xmlns:a16="http://schemas.microsoft.com/office/drawing/2014/main" id="{4B77C870-72DC-2120-DF5F-11A8180BBE93}"/>
              </a:ext>
            </a:extLst>
          </p:cNvPr>
          <p:cNvSpPr txBox="1"/>
          <p:nvPr/>
        </p:nvSpPr>
        <p:spPr>
          <a:xfrm>
            <a:off x="1676562" y="3768387"/>
            <a:ext cx="4041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04040"/>
                </a:solidFill>
                <a:latin typeface="Century Gothic"/>
              </a:rPr>
              <a:t>70</a:t>
            </a:r>
            <a:endParaRPr lang="en-US" sz="1400" dirty="0"/>
          </a:p>
        </p:txBody>
      </p:sp>
      <p:sp>
        <p:nvSpPr>
          <p:cNvPr id="7" name="TextBox 6">
            <a:extLst>
              <a:ext uri="{FF2B5EF4-FFF2-40B4-BE49-F238E27FC236}">
                <a16:creationId xmlns:a16="http://schemas.microsoft.com/office/drawing/2014/main" id="{B0110D4A-6D6A-5349-D0AC-6313B2EA6E1E}"/>
              </a:ext>
            </a:extLst>
          </p:cNvPr>
          <p:cNvSpPr txBox="1"/>
          <p:nvPr/>
        </p:nvSpPr>
        <p:spPr>
          <a:xfrm>
            <a:off x="1676561" y="2441164"/>
            <a:ext cx="4041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latin typeface="Century Gothic"/>
              </a:rPr>
              <a:t>70</a:t>
            </a:r>
            <a:endParaRPr lang="en-US" sz="1400"/>
          </a:p>
        </p:txBody>
      </p:sp>
      <p:sp>
        <p:nvSpPr>
          <p:cNvPr id="12" name="TextBox 11">
            <a:extLst>
              <a:ext uri="{FF2B5EF4-FFF2-40B4-BE49-F238E27FC236}">
                <a16:creationId xmlns:a16="http://schemas.microsoft.com/office/drawing/2014/main" id="{91A1743F-35DE-577F-6200-7CDC549F6B1D}"/>
              </a:ext>
            </a:extLst>
          </p:cNvPr>
          <p:cNvSpPr txBox="1"/>
          <p:nvPr/>
        </p:nvSpPr>
        <p:spPr>
          <a:xfrm>
            <a:off x="1676561" y="1879690"/>
            <a:ext cx="4041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latin typeface="Century Gothic"/>
              </a:rPr>
              <a:t>22</a:t>
            </a:r>
          </a:p>
        </p:txBody>
      </p:sp>
      <p:sp>
        <p:nvSpPr>
          <p:cNvPr id="13" name="TextBox 12">
            <a:extLst>
              <a:ext uri="{FF2B5EF4-FFF2-40B4-BE49-F238E27FC236}">
                <a16:creationId xmlns:a16="http://schemas.microsoft.com/office/drawing/2014/main" id="{8CCC3746-9898-9C8C-EC61-0219F2D86595}"/>
              </a:ext>
            </a:extLst>
          </p:cNvPr>
          <p:cNvSpPr txBox="1"/>
          <p:nvPr/>
        </p:nvSpPr>
        <p:spPr>
          <a:xfrm>
            <a:off x="1676561" y="1318216"/>
            <a:ext cx="4041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latin typeface="Century Gothic"/>
              </a:rPr>
              <a:t>21</a:t>
            </a:r>
          </a:p>
        </p:txBody>
      </p:sp>
      <p:sp>
        <p:nvSpPr>
          <p:cNvPr id="14" name="TextBox 13">
            <a:extLst>
              <a:ext uri="{FF2B5EF4-FFF2-40B4-BE49-F238E27FC236}">
                <a16:creationId xmlns:a16="http://schemas.microsoft.com/office/drawing/2014/main" id="{4FDB0BC5-DDDA-3F11-4682-172425E94BA4}"/>
              </a:ext>
            </a:extLst>
          </p:cNvPr>
          <p:cNvSpPr txBox="1"/>
          <p:nvPr/>
        </p:nvSpPr>
        <p:spPr>
          <a:xfrm>
            <a:off x="1676561" y="756741"/>
            <a:ext cx="4041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04040"/>
                </a:solidFill>
                <a:latin typeface="Century Gothic"/>
              </a:rPr>
              <a:t>12</a:t>
            </a:r>
          </a:p>
        </p:txBody>
      </p:sp>
      <p:sp>
        <p:nvSpPr>
          <p:cNvPr id="15" name="TextBox 14">
            <a:extLst>
              <a:ext uri="{FF2B5EF4-FFF2-40B4-BE49-F238E27FC236}">
                <a16:creationId xmlns:a16="http://schemas.microsoft.com/office/drawing/2014/main" id="{5FE62CFB-E9B5-96B8-5E17-D2CF869F14E2}"/>
              </a:ext>
            </a:extLst>
          </p:cNvPr>
          <p:cNvSpPr txBox="1"/>
          <p:nvPr/>
        </p:nvSpPr>
        <p:spPr>
          <a:xfrm rot="18840000">
            <a:off x="1802847" y="2999899"/>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2015</a:t>
            </a:r>
            <a:endParaRPr lang="en-US" sz="1200" dirty="0"/>
          </a:p>
        </p:txBody>
      </p:sp>
      <p:sp>
        <p:nvSpPr>
          <p:cNvPr id="16" name="TextBox 15">
            <a:extLst>
              <a:ext uri="{FF2B5EF4-FFF2-40B4-BE49-F238E27FC236}">
                <a16:creationId xmlns:a16="http://schemas.microsoft.com/office/drawing/2014/main" id="{3DAF6290-B243-9E0A-9D01-FF573F64FC62}"/>
              </a:ext>
            </a:extLst>
          </p:cNvPr>
          <p:cNvSpPr txBox="1"/>
          <p:nvPr/>
        </p:nvSpPr>
        <p:spPr>
          <a:xfrm rot="18840000">
            <a:off x="2564847" y="2999899"/>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2016</a:t>
            </a:r>
            <a:endParaRPr lang="en-US" sz="1200" dirty="0"/>
          </a:p>
        </p:txBody>
      </p:sp>
      <p:sp>
        <p:nvSpPr>
          <p:cNvPr id="17" name="TextBox 16">
            <a:extLst>
              <a:ext uri="{FF2B5EF4-FFF2-40B4-BE49-F238E27FC236}">
                <a16:creationId xmlns:a16="http://schemas.microsoft.com/office/drawing/2014/main" id="{054E7D6D-A353-2FF9-BABC-71C2C6818BF0}"/>
              </a:ext>
            </a:extLst>
          </p:cNvPr>
          <p:cNvSpPr txBox="1"/>
          <p:nvPr/>
        </p:nvSpPr>
        <p:spPr>
          <a:xfrm rot="18840000">
            <a:off x="3417083" y="2999899"/>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2017</a:t>
            </a:r>
            <a:endParaRPr lang="en-US" sz="1200" dirty="0"/>
          </a:p>
        </p:txBody>
      </p:sp>
      <p:sp>
        <p:nvSpPr>
          <p:cNvPr id="18" name="TextBox 17">
            <a:extLst>
              <a:ext uri="{FF2B5EF4-FFF2-40B4-BE49-F238E27FC236}">
                <a16:creationId xmlns:a16="http://schemas.microsoft.com/office/drawing/2014/main" id="{82CE087E-EB5D-AC60-1DD8-C469A2BCE27F}"/>
              </a:ext>
            </a:extLst>
          </p:cNvPr>
          <p:cNvSpPr txBox="1"/>
          <p:nvPr/>
        </p:nvSpPr>
        <p:spPr>
          <a:xfrm rot="18840000">
            <a:off x="4169056" y="2999899"/>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2018</a:t>
            </a:r>
            <a:endParaRPr lang="en-US" sz="1200" dirty="0"/>
          </a:p>
        </p:txBody>
      </p:sp>
      <p:sp>
        <p:nvSpPr>
          <p:cNvPr id="19" name="TextBox 18">
            <a:extLst>
              <a:ext uri="{FF2B5EF4-FFF2-40B4-BE49-F238E27FC236}">
                <a16:creationId xmlns:a16="http://schemas.microsoft.com/office/drawing/2014/main" id="{F110F89D-061B-E45C-4422-52BF01CF8B54}"/>
              </a:ext>
            </a:extLst>
          </p:cNvPr>
          <p:cNvSpPr txBox="1"/>
          <p:nvPr/>
        </p:nvSpPr>
        <p:spPr>
          <a:xfrm rot="18840000">
            <a:off x="5021292" y="2999899"/>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2019</a:t>
            </a:r>
            <a:endParaRPr lang="en-US" sz="1200" dirty="0"/>
          </a:p>
        </p:txBody>
      </p:sp>
      <p:sp>
        <p:nvSpPr>
          <p:cNvPr id="20" name="TextBox 19">
            <a:extLst>
              <a:ext uri="{FF2B5EF4-FFF2-40B4-BE49-F238E27FC236}">
                <a16:creationId xmlns:a16="http://schemas.microsoft.com/office/drawing/2014/main" id="{A5C5346B-F5C4-2749-C374-BF73FB13A51C}"/>
              </a:ext>
            </a:extLst>
          </p:cNvPr>
          <p:cNvSpPr txBox="1"/>
          <p:nvPr/>
        </p:nvSpPr>
        <p:spPr>
          <a:xfrm rot="18840000">
            <a:off x="5813371" y="2999899"/>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2020</a:t>
            </a:r>
            <a:endParaRPr lang="en-US" sz="1200" dirty="0"/>
          </a:p>
        </p:txBody>
      </p:sp>
      <p:sp>
        <p:nvSpPr>
          <p:cNvPr id="21" name="TextBox 20">
            <a:extLst>
              <a:ext uri="{FF2B5EF4-FFF2-40B4-BE49-F238E27FC236}">
                <a16:creationId xmlns:a16="http://schemas.microsoft.com/office/drawing/2014/main" id="{EAF02902-A0FB-2B76-F8C0-2EA9B8ED82DB}"/>
              </a:ext>
            </a:extLst>
          </p:cNvPr>
          <p:cNvSpPr txBox="1"/>
          <p:nvPr/>
        </p:nvSpPr>
        <p:spPr>
          <a:xfrm rot="18840000">
            <a:off x="6605450" y="2999899"/>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2021</a:t>
            </a:r>
            <a:endParaRPr lang="en-US" sz="1200" dirty="0"/>
          </a:p>
        </p:txBody>
      </p:sp>
      <p:sp>
        <p:nvSpPr>
          <p:cNvPr id="22" name="TextBox 21">
            <a:extLst>
              <a:ext uri="{FF2B5EF4-FFF2-40B4-BE49-F238E27FC236}">
                <a16:creationId xmlns:a16="http://schemas.microsoft.com/office/drawing/2014/main" id="{1F7221D7-80D9-8177-4D8E-8159EF32B762}"/>
              </a:ext>
            </a:extLst>
          </p:cNvPr>
          <p:cNvSpPr txBox="1"/>
          <p:nvPr/>
        </p:nvSpPr>
        <p:spPr>
          <a:xfrm rot="18840000">
            <a:off x="7397529" y="2999899"/>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2022</a:t>
            </a:r>
            <a:endParaRPr lang="en-US" sz="1200" dirty="0"/>
          </a:p>
        </p:txBody>
      </p:sp>
      <p:sp>
        <p:nvSpPr>
          <p:cNvPr id="23" name="TextBox 22">
            <a:extLst>
              <a:ext uri="{FF2B5EF4-FFF2-40B4-BE49-F238E27FC236}">
                <a16:creationId xmlns:a16="http://schemas.microsoft.com/office/drawing/2014/main" id="{9738D7BC-90D6-4D86-E34A-9414C2F7CA45}"/>
              </a:ext>
            </a:extLst>
          </p:cNvPr>
          <p:cNvSpPr txBox="1"/>
          <p:nvPr/>
        </p:nvSpPr>
        <p:spPr>
          <a:xfrm rot="18840000">
            <a:off x="8189608" y="2995662"/>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2023</a:t>
            </a:r>
            <a:endParaRPr lang="en-US" sz="1200" dirty="0"/>
          </a:p>
        </p:txBody>
      </p:sp>
      <p:sp>
        <p:nvSpPr>
          <p:cNvPr id="24" name="TextBox 23">
            <a:extLst>
              <a:ext uri="{FF2B5EF4-FFF2-40B4-BE49-F238E27FC236}">
                <a16:creationId xmlns:a16="http://schemas.microsoft.com/office/drawing/2014/main" id="{9B2527DF-0E7E-EF21-479A-5D0A0DAD3683}"/>
              </a:ext>
            </a:extLst>
          </p:cNvPr>
          <p:cNvSpPr txBox="1"/>
          <p:nvPr/>
        </p:nvSpPr>
        <p:spPr>
          <a:xfrm rot="18840000">
            <a:off x="9021792" y="2999898"/>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2024</a:t>
            </a:r>
            <a:endParaRPr lang="en-US" sz="1200" dirty="0"/>
          </a:p>
        </p:txBody>
      </p:sp>
      <p:sp>
        <p:nvSpPr>
          <p:cNvPr id="25" name="TextBox 24">
            <a:extLst>
              <a:ext uri="{FF2B5EF4-FFF2-40B4-BE49-F238E27FC236}">
                <a16:creationId xmlns:a16="http://schemas.microsoft.com/office/drawing/2014/main" id="{4890A076-05D4-9D11-1831-9BFE0A4C9F22}"/>
              </a:ext>
            </a:extLst>
          </p:cNvPr>
          <p:cNvSpPr txBox="1"/>
          <p:nvPr/>
        </p:nvSpPr>
        <p:spPr>
          <a:xfrm rot="18840000">
            <a:off x="1802847" y="5723806"/>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2015</a:t>
            </a:r>
            <a:endParaRPr lang="en-US" sz="1200" dirty="0"/>
          </a:p>
        </p:txBody>
      </p:sp>
      <p:sp>
        <p:nvSpPr>
          <p:cNvPr id="26" name="TextBox 25">
            <a:extLst>
              <a:ext uri="{FF2B5EF4-FFF2-40B4-BE49-F238E27FC236}">
                <a16:creationId xmlns:a16="http://schemas.microsoft.com/office/drawing/2014/main" id="{525D1406-B19D-2727-8313-576BAD6553D5}"/>
              </a:ext>
            </a:extLst>
          </p:cNvPr>
          <p:cNvSpPr txBox="1"/>
          <p:nvPr/>
        </p:nvSpPr>
        <p:spPr>
          <a:xfrm rot="18840000">
            <a:off x="2564847" y="5723806"/>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2016</a:t>
            </a:r>
            <a:endParaRPr lang="en-US" sz="1200" dirty="0"/>
          </a:p>
        </p:txBody>
      </p:sp>
      <p:sp>
        <p:nvSpPr>
          <p:cNvPr id="27" name="TextBox 26">
            <a:extLst>
              <a:ext uri="{FF2B5EF4-FFF2-40B4-BE49-F238E27FC236}">
                <a16:creationId xmlns:a16="http://schemas.microsoft.com/office/drawing/2014/main" id="{EE97D222-0A6B-22BB-5144-9285836CBBC2}"/>
              </a:ext>
            </a:extLst>
          </p:cNvPr>
          <p:cNvSpPr txBox="1"/>
          <p:nvPr/>
        </p:nvSpPr>
        <p:spPr>
          <a:xfrm rot="18840000">
            <a:off x="3417083" y="5723806"/>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2017</a:t>
            </a:r>
            <a:endParaRPr lang="en-US" sz="1200" dirty="0"/>
          </a:p>
        </p:txBody>
      </p:sp>
      <p:sp>
        <p:nvSpPr>
          <p:cNvPr id="28" name="TextBox 27">
            <a:extLst>
              <a:ext uri="{FF2B5EF4-FFF2-40B4-BE49-F238E27FC236}">
                <a16:creationId xmlns:a16="http://schemas.microsoft.com/office/drawing/2014/main" id="{95D3A7A0-8CAD-5717-2C4E-7ED8E510CC49}"/>
              </a:ext>
            </a:extLst>
          </p:cNvPr>
          <p:cNvSpPr txBox="1"/>
          <p:nvPr/>
        </p:nvSpPr>
        <p:spPr>
          <a:xfrm rot="18840000">
            <a:off x="4169056" y="5723806"/>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2018</a:t>
            </a:r>
            <a:endParaRPr lang="en-US" sz="1200" dirty="0"/>
          </a:p>
        </p:txBody>
      </p:sp>
      <p:sp>
        <p:nvSpPr>
          <p:cNvPr id="29" name="TextBox 28">
            <a:extLst>
              <a:ext uri="{FF2B5EF4-FFF2-40B4-BE49-F238E27FC236}">
                <a16:creationId xmlns:a16="http://schemas.microsoft.com/office/drawing/2014/main" id="{D8580499-C0FD-7884-790F-9CB43A86A86E}"/>
              </a:ext>
            </a:extLst>
          </p:cNvPr>
          <p:cNvSpPr txBox="1"/>
          <p:nvPr/>
        </p:nvSpPr>
        <p:spPr>
          <a:xfrm rot="18840000">
            <a:off x="5021292" y="5723806"/>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2019</a:t>
            </a:r>
            <a:endParaRPr lang="en-US" sz="1200" dirty="0"/>
          </a:p>
        </p:txBody>
      </p:sp>
      <p:sp>
        <p:nvSpPr>
          <p:cNvPr id="30" name="TextBox 29">
            <a:extLst>
              <a:ext uri="{FF2B5EF4-FFF2-40B4-BE49-F238E27FC236}">
                <a16:creationId xmlns:a16="http://schemas.microsoft.com/office/drawing/2014/main" id="{F9670F79-00A1-67B5-53FB-5097ACA4D70F}"/>
              </a:ext>
            </a:extLst>
          </p:cNvPr>
          <p:cNvSpPr txBox="1"/>
          <p:nvPr/>
        </p:nvSpPr>
        <p:spPr>
          <a:xfrm rot="18840000">
            <a:off x="5813371" y="5723806"/>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2020</a:t>
            </a:r>
            <a:endParaRPr lang="en-US" sz="1200" dirty="0"/>
          </a:p>
        </p:txBody>
      </p:sp>
      <p:sp>
        <p:nvSpPr>
          <p:cNvPr id="31" name="TextBox 30">
            <a:extLst>
              <a:ext uri="{FF2B5EF4-FFF2-40B4-BE49-F238E27FC236}">
                <a16:creationId xmlns:a16="http://schemas.microsoft.com/office/drawing/2014/main" id="{961918E8-C375-E64E-4ED7-8453896D00A2}"/>
              </a:ext>
            </a:extLst>
          </p:cNvPr>
          <p:cNvSpPr txBox="1"/>
          <p:nvPr/>
        </p:nvSpPr>
        <p:spPr>
          <a:xfrm rot="18840000">
            <a:off x="6605450" y="5723806"/>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2021</a:t>
            </a:r>
            <a:endParaRPr lang="en-US" sz="1200" dirty="0"/>
          </a:p>
        </p:txBody>
      </p:sp>
      <p:sp>
        <p:nvSpPr>
          <p:cNvPr id="32" name="TextBox 31">
            <a:extLst>
              <a:ext uri="{FF2B5EF4-FFF2-40B4-BE49-F238E27FC236}">
                <a16:creationId xmlns:a16="http://schemas.microsoft.com/office/drawing/2014/main" id="{03E38910-E757-2767-9A4E-7391A0C68AE6}"/>
              </a:ext>
            </a:extLst>
          </p:cNvPr>
          <p:cNvSpPr txBox="1"/>
          <p:nvPr/>
        </p:nvSpPr>
        <p:spPr>
          <a:xfrm rot="18840000">
            <a:off x="7397529" y="5723806"/>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2022</a:t>
            </a:r>
            <a:endParaRPr lang="en-US" sz="1200" dirty="0"/>
          </a:p>
        </p:txBody>
      </p:sp>
      <p:sp>
        <p:nvSpPr>
          <p:cNvPr id="33" name="TextBox 32">
            <a:extLst>
              <a:ext uri="{FF2B5EF4-FFF2-40B4-BE49-F238E27FC236}">
                <a16:creationId xmlns:a16="http://schemas.microsoft.com/office/drawing/2014/main" id="{B0287301-7341-DF86-69ED-CC0A784C1AB0}"/>
              </a:ext>
            </a:extLst>
          </p:cNvPr>
          <p:cNvSpPr txBox="1"/>
          <p:nvPr/>
        </p:nvSpPr>
        <p:spPr>
          <a:xfrm rot="18840000">
            <a:off x="8189608" y="5708836"/>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2023</a:t>
            </a:r>
            <a:endParaRPr lang="en-US" sz="1200" dirty="0"/>
          </a:p>
        </p:txBody>
      </p:sp>
      <p:sp>
        <p:nvSpPr>
          <p:cNvPr id="34" name="TextBox 33">
            <a:extLst>
              <a:ext uri="{FF2B5EF4-FFF2-40B4-BE49-F238E27FC236}">
                <a16:creationId xmlns:a16="http://schemas.microsoft.com/office/drawing/2014/main" id="{F68B6498-B92C-2FA5-9530-963537320EA5}"/>
              </a:ext>
            </a:extLst>
          </p:cNvPr>
          <p:cNvSpPr txBox="1"/>
          <p:nvPr/>
        </p:nvSpPr>
        <p:spPr>
          <a:xfrm rot="18840000">
            <a:off x="9021792" y="5723805"/>
            <a:ext cx="530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2024</a:t>
            </a:r>
            <a:endParaRPr lang="en-US" sz="1200" dirty="0"/>
          </a:p>
        </p:txBody>
      </p:sp>
      <p:sp>
        <p:nvSpPr>
          <p:cNvPr id="35" name="TextBox 34">
            <a:extLst>
              <a:ext uri="{FF2B5EF4-FFF2-40B4-BE49-F238E27FC236}">
                <a16:creationId xmlns:a16="http://schemas.microsoft.com/office/drawing/2014/main" id="{5A2B9079-BD63-B77D-0E2D-ED3E86BDC6F0}"/>
              </a:ext>
            </a:extLst>
          </p:cNvPr>
          <p:cNvSpPr txBox="1"/>
          <p:nvPr/>
        </p:nvSpPr>
        <p:spPr>
          <a:xfrm>
            <a:off x="10800504" y="997372"/>
            <a:ext cx="5738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404040"/>
                </a:solidFill>
                <a:latin typeface="Century Gothic"/>
              </a:rPr>
              <a:t>Wet</a:t>
            </a:r>
            <a:endParaRPr lang="en-US"/>
          </a:p>
        </p:txBody>
      </p:sp>
      <p:sp>
        <p:nvSpPr>
          <p:cNvPr id="36" name="TextBox 35">
            <a:extLst>
              <a:ext uri="{FF2B5EF4-FFF2-40B4-BE49-F238E27FC236}">
                <a16:creationId xmlns:a16="http://schemas.microsoft.com/office/drawing/2014/main" id="{C384D741-02C4-354E-D9C9-EDA74FAE1C22}"/>
              </a:ext>
            </a:extLst>
          </p:cNvPr>
          <p:cNvSpPr txBox="1"/>
          <p:nvPr/>
        </p:nvSpPr>
        <p:spPr>
          <a:xfrm>
            <a:off x="10834960" y="1629029"/>
            <a:ext cx="8008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Normal</a:t>
            </a:r>
          </a:p>
        </p:txBody>
      </p:sp>
      <p:sp>
        <p:nvSpPr>
          <p:cNvPr id="37" name="TextBox 36">
            <a:extLst>
              <a:ext uri="{FF2B5EF4-FFF2-40B4-BE49-F238E27FC236}">
                <a16:creationId xmlns:a16="http://schemas.microsoft.com/office/drawing/2014/main" id="{E49C7186-DCC1-69E7-60AD-94DFE25260A5}"/>
              </a:ext>
            </a:extLst>
          </p:cNvPr>
          <p:cNvSpPr txBox="1"/>
          <p:nvPr/>
        </p:nvSpPr>
        <p:spPr>
          <a:xfrm>
            <a:off x="10842382" y="2182890"/>
            <a:ext cx="8105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Dry</a:t>
            </a:r>
            <a:endParaRPr lang="en-US" dirty="0"/>
          </a:p>
        </p:txBody>
      </p:sp>
      <p:sp>
        <p:nvSpPr>
          <p:cNvPr id="38" name="TextBox 37">
            <a:extLst>
              <a:ext uri="{FF2B5EF4-FFF2-40B4-BE49-F238E27FC236}">
                <a16:creationId xmlns:a16="http://schemas.microsoft.com/office/drawing/2014/main" id="{C907D631-EF95-4027-E071-A29263CE155E}"/>
              </a:ext>
            </a:extLst>
          </p:cNvPr>
          <p:cNvSpPr txBox="1"/>
          <p:nvPr/>
        </p:nvSpPr>
        <p:spPr>
          <a:xfrm>
            <a:off x="10818865" y="3729735"/>
            <a:ext cx="5738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404040"/>
                </a:solidFill>
                <a:latin typeface="Century Gothic"/>
              </a:rPr>
              <a:t>Wet</a:t>
            </a:r>
            <a:endParaRPr lang="en-US"/>
          </a:p>
        </p:txBody>
      </p:sp>
      <p:sp>
        <p:nvSpPr>
          <p:cNvPr id="39" name="TextBox 38">
            <a:extLst>
              <a:ext uri="{FF2B5EF4-FFF2-40B4-BE49-F238E27FC236}">
                <a16:creationId xmlns:a16="http://schemas.microsoft.com/office/drawing/2014/main" id="{9FA46B49-BDD7-AE75-F376-7E58CA5B38BD}"/>
              </a:ext>
            </a:extLst>
          </p:cNvPr>
          <p:cNvSpPr txBox="1"/>
          <p:nvPr/>
        </p:nvSpPr>
        <p:spPr>
          <a:xfrm>
            <a:off x="10842589" y="4382856"/>
            <a:ext cx="8008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Normal</a:t>
            </a:r>
          </a:p>
        </p:txBody>
      </p:sp>
      <p:sp>
        <p:nvSpPr>
          <p:cNvPr id="40" name="TextBox 39">
            <a:extLst>
              <a:ext uri="{FF2B5EF4-FFF2-40B4-BE49-F238E27FC236}">
                <a16:creationId xmlns:a16="http://schemas.microsoft.com/office/drawing/2014/main" id="{BC0004BD-B059-3D4D-01D0-426194595AFB}"/>
              </a:ext>
            </a:extLst>
          </p:cNvPr>
          <p:cNvSpPr txBox="1"/>
          <p:nvPr/>
        </p:nvSpPr>
        <p:spPr>
          <a:xfrm>
            <a:off x="10860743" y="4915254"/>
            <a:ext cx="8105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04040"/>
                </a:solidFill>
                <a:latin typeface="Century Gothic"/>
              </a:rPr>
              <a:t>Dry</a:t>
            </a:r>
            <a:endParaRPr lang="en-US" dirty="0"/>
          </a:p>
        </p:txBody>
      </p:sp>
      <p:sp>
        <p:nvSpPr>
          <p:cNvPr id="41" name="TextBox 40">
            <a:extLst>
              <a:ext uri="{FF2B5EF4-FFF2-40B4-BE49-F238E27FC236}">
                <a16:creationId xmlns:a16="http://schemas.microsoft.com/office/drawing/2014/main" id="{F6A450D7-7DD6-F3FA-205C-9BE6E5247F34}"/>
              </a:ext>
            </a:extLst>
          </p:cNvPr>
          <p:cNvSpPr txBox="1"/>
          <p:nvPr/>
        </p:nvSpPr>
        <p:spPr>
          <a:xfrm>
            <a:off x="795427" y="1598222"/>
            <a:ext cx="6904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tx1">
                    <a:lumMod val="75000"/>
                    <a:lumOff val="25000"/>
                  </a:schemeClr>
                </a:solidFill>
                <a:ea typeface="Calibri"/>
                <a:cs typeface="Calibri"/>
              </a:rPr>
              <a:t>Texas</a:t>
            </a:r>
            <a:endParaRPr lang="en-US" dirty="0">
              <a:solidFill>
                <a:schemeClr val="tx1">
                  <a:lumMod val="75000"/>
                  <a:lumOff val="25000"/>
                </a:schemeClr>
              </a:solidFill>
            </a:endParaRPr>
          </a:p>
        </p:txBody>
      </p:sp>
    </p:spTree>
    <p:extLst>
      <p:ext uri="{BB962C8B-B14F-4D97-AF65-F5344CB8AC3E}">
        <p14:creationId xmlns:p14="http://schemas.microsoft.com/office/powerpoint/2010/main" val="2917688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48901-C7D2-D881-0213-1F445B34B7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A962AD-6145-68B7-1ED8-D78E5F2AF0F0}"/>
              </a:ext>
            </a:extLst>
          </p:cNvPr>
          <p:cNvSpPr>
            <a:spLocks noGrp="1"/>
          </p:cNvSpPr>
          <p:nvPr>
            <p:ph type="sldNum" sz="quarter" idx="10"/>
          </p:nvPr>
        </p:nvSpPr>
        <p:spPr/>
        <p:txBody>
          <a:bodyPr/>
          <a:lstStyle/>
          <a:p>
            <a:fld id="{9C3AC94F-0BCF-4004-89AE-D672EB8CABD9}" type="slidenum">
              <a:rPr lang="en-US" smtClean="0"/>
              <a:pPr/>
              <a:t>13</a:t>
            </a:fld>
            <a:endParaRPr lang="en-US"/>
          </a:p>
        </p:txBody>
      </p:sp>
      <p:sp>
        <p:nvSpPr>
          <p:cNvPr id="3" name="Text Placeholder 2">
            <a:extLst>
              <a:ext uri="{FF2B5EF4-FFF2-40B4-BE49-F238E27FC236}">
                <a16:creationId xmlns:a16="http://schemas.microsoft.com/office/drawing/2014/main" id="{FF51C2ED-C4BD-993E-DDB6-C748E0FBAEDA}"/>
              </a:ext>
            </a:extLst>
          </p:cNvPr>
          <p:cNvSpPr>
            <a:spLocks noGrp="1"/>
          </p:cNvSpPr>
          <p:nvPr>
            <p:ph type="body" sz="quarter" idx="17"/>
          </p:nvPr>
        </p:nvSpPr>
        <p:spPr>
          <a:xfrm>
            <a:off x="104952" y="-18618"/>
            <a:ext cx="11759238" cy="584968"/>
          </a:xfrm>
        </p:spPr>
        <p:txBody>
          <a:bodyPr vert="horz" lIns="91440" tIns="45720" rIns="91440" bIns="45720" rtlCol="0" anchor="t">
            <a:noAutofit/>
          </a:bodyPr>
          <a:lstStyle/>
          <a:p>
            <a:r>
              <a:rPr lang="en-US">
                <a:latin typeface="Century Gothic"/>
              </a:rPr>
              <a:t>Phenology (EVI + GDD)</a:t>
            </a:r>
            <a:endParaRPr lang="en-US"/>
          </a:p>
        </p:txBody>
      </p:sp>
      <p:sp>
        <p:nvSpPr>
          <p:cNvPr id="4" name="Text Placeholder 3">
            <a:extLst>
              <a:ext uri="{FF2B5EF4-FFF2-40B4-BE49-F238E27FC236}">
                <a16:creationId xmlns:a16="http://schemas.microsoft.com/office/drawing/2014/main" id="{8AAE4AAC-ACAD-16CE-A0DB-7505F4C1638B}"/>
              </a:ext>
            </a:extLst>
          </p:cNvPr>
          <p:cNvSpPr>
            <a:spLocks noGrp="1"/>
          </p:cNvSpPr>
          <p:nvPr>
            <p:ph type="body" sz="quarter" idx="18"/>
          </p:nvPr>
        </p:nvSpPr>
        <p:spPr/>
        <p:txBody>
          <a:bodyPr/>
          <a:lstStyle/>
          <a:p>
            <a:r>
              <a:rPr lang="en-US"/>
              <a:t>Texas &amp; Georgia Agriculture</a:t>
            </a:r>
          </a:p>
        </p:txBody>
      </p:sp>
      <p:pic>
        <p:nvPicPr>
          <p:cNvPr id="6" name="Picture 5" descr="A graph with lines and dots&#10;&#10;AI-generated content may be incorrect.">
            <a:extLst>
              <a:ext uri="{FF2B5EF4-FFF2-40B4-BE49-F238E27FC236}">
                <a16:creationId xmlns:a16="http://schemas.microsoft.com/office/drawing/2014/main" id="{60D2616D-1530-0471-FBE1-F27A2FA362D3}"/>
              </a:ext>
            </a:extLst>
          </p:cNvPr>
          <p:cNvPicPr>
            <a:picLocks noChangeAspect="1"/>
          </p:cNvPicPr>
          <p:nvPr/>
        </p:nvPicPr>
        <p:blipFill>
          <a:blip r:embed="rId3"/>
          <a:stretch>
            <a:fillRect/>
          </a:stretch>
        </p:blipFill>
        <p:spPr>
          <a:xfrm>
            <a:off x="714338" y="758321"/>
            <a:ext cx="5086865" cy="4304271"/>
          </a:xfrm>
          <a:prstGeom prst="rect">
            <a:avLst/>
          </a:prstGeom>
        </p:spPr>
      </p:pic>
      <p:pic>
        <p:nvPicPr>
          <p:cNvPr id="8" name="Picture 7" descr="A graph with colored lines&#10;&#10;AI-generated content may be incorrect.">
            <a:extLst>
              <a:ext uri="{FF2B5EF4-FFF2-40B4-BE49-F238E27FC236}">
                <a16:creationId xmlns:a16="http://schemas.microsoft.com/office/drawing/2014/main" id="{D77EE544-FB30-D250-224B-91D8FE6BD304}"/>
              </a:ext>
            </a:extLst>
          </p:cNvPr>
          <p:cNvPicPr>
            <a:picLocks noChangeAspect="1"/>
          </p:cNvPicPr>
          <p:nvPr/>
        </p:nvPicPr>
        <p:blipFill>
          <a:blip r:embed="rId4"/>
          <a:stretch>
            <a:fillRect/>
          </a:stretch>
        </p:blipFill>
        <p:spPr>
          <a:xfrm>
            <a:off x="6535642" y="748932"/>
            <a:ext cx="5385487" cy="4304270"/>
          </a:xfrm>
          <a:prstGeom prst="rect">
            <a:avLst/>
          </a:prstGeom>
        </p:spPr>
      </p:pic>
      <p:sp>
        <p:nvSpPr>
          <p:cNvPr id="10" name="TextBox 9">
            <a:extLst>
              <a:ext uri="{FF2B5EF4-FFF2-40B4-BE49-F238E27FC236}">
                <a16:creationId xmlns:a16="http://schemas.microsoft.com/office/drawing/2014/main" id="{4300251B-A7CF-C20E-B06F-F6DA44F640C5}"/>
              </a:ext>
            </a:extLst>
          </p:cNvPr>
          <p:cNvSpPr txBox="1"/>
          <p:nvPr/>
        </p:nvSpPr>
        <p:spPr>
          <a:xfrm>
            <a:off x="864648"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Mar</a:t>
            </a:r>
          </a:p>
        </p:txBody>
      </p:sp>
      <p:sp>
        <p:nvSpPr>
          <p:cNvPr id="12" name="TextBox 11">
            <a:extLst>
              <a:ext uri="{FF2B5EF4-FFF2-40B4-BE49-F238E27FC236}">
                <a16:creationId xmlns:a16="http://schemas.microsoft.com/office/drawing/2014/main" id="{E38695CA-72C6-F283-EDB2-BED99FB542F1}"/>
              </a:ext>
            </a:extLst>
          </p:cNvPr>
          <p:cNvSpPr txBox="1"/>
          <p:nvPr/>
        </p:nvSpPr>
        <p:spPr>
          <a:xfrm>
            <a:off x="1431000"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Apr</a:t>
            </a:r>
            <a:endParaRPr lang="en-US"/>
          </a:p>
        </p:txBody>
      </p:sp>
      <p:sp>
        <p:nvSpPr>
          <p:cNvPr id="14" name="TextBox 13">
            <a:extLst>
              <a:ext uri="{FF2B5EF4-FFF2-40B4-BE49-F238E27FC236}">
                <a16:creationId xmlns:a16="http://schemas.microsoft.com/office/drawing/2014/main" id="{C17C4C8B-E636-EE19-D21C-B31188C7B8D3}"/>
              </a:ext>
            </a:extLst>
          </p:cNvPr>
          <p:cNvSpPr txBox="1"/>
          <p:nvPr/>
        </p:nvSpPr>
        <p:spPr>
          <a:xfrm>
            <a:off x="1894377"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May</a:t>
            </a:r>
            <a:endParaRPr lang="en-US"/>
          </a:p>
        </p:txBody>
      </p:sp>
      <p:sp>
        <p:nvSpPr>
          <p:cNvPr id="16" name="TextBox 15">
            <a:extLst>
              <a:ext uri="{FF2B5EF4-FFF2-40B4-BE49-F238E27FC236}">
                <a16:creationId xmlns:a16="http://schemas.microsoft.com/office/drawing/2014/main" id="{2753E2D9-8378-F470-D82A-C1D1B1DF339A}"/>
              </a:ext>
            </a:extLst>
          </p:cNvPr>
          <p:cNvSpPr txBox="1"/>
          <p:nvPr/>
        </p:nvSpPr>
        <p:spPr>
          <a:xfrm>
            <a:off x="2501918"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Jun</a:t>
            </a:r>
          </a:p>
        </p:txBody>
      </p:sp>
      <p:sp>
        <p:nvSpPr>
          <p:cNvPr id="18" name="TextBox 17">
            <a:extLst>
              <a:ext uri="{FF2B5EF4-FFF2-40B4-BE49-F238E27FC236}">
                <a16:creationId xmlns:a16="http://schemas.microsoft.com/office/drawing/2014/main" id="{A64BECDB-B80E-EFF8-0FDF-96760B8684B8}"/>
              </a:ext>
            </a:extLst>
          </p:cNvPr>
          <p:cNvSpPr txBox="1"/>
          <p:nvPr/>
        </p:nvSpPr>
        <p:spPr>
          <a:xfrm>
            <a:off x="3088865"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Jul</a:t>
            </a:r>
            <a:endParaRPr lang="en-US"/>
          </a:p>
        </p:txBody>
      </p:sp>
      <p:sp>
        <p:nvSpPr>
          <p:cNvPr id="20" name="TextBox 19">
            <a:extLst>
              <a:ext uri="{FF2B5EF4-FFF2-40B4-BE49-F238E27FC236}">
                <a16:creationId xmlns:a16="http://schemas.microsoft.com/office/drawing/2014/main" id="{4F269DB7-B521-3331-AF12-6610D8B002D6}"/>
              </a:ext>
            </a:extLst>
          </p:cNvPr>
          <p:cNvSpPr txBox="1"/>
          <p:nvPr/>
        </p:nvSpPr>
        <p:spPr>
          <a:xfrm>
            <a:off x="3552241"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Aug</a:t>
            </a:r>
          </a:p>
        </p:txBody>
      </p:sp>
      <p:sp>
        <p:nvSpPr>
          <p:cNvPr id="22" name="TextBox 21">
            <a:extLst>
              <a:ext uri="{FF2B5EF4-FFF2-40B4-BE49-F238E27FC236}">
                <a16:creationId xmlns:a16="http://schemas.microsoft.com/office/drawing/2014/main" id="{967F8B8A-49E6-977D-2F28-9614DE16A715}"/>
              </a:ext>
            </a:extLst>
          </p:cNvPr>
          <p:cNvSpPr txBox="1"/>
          <p:nvPr/>
        </p:nvSpPr>
        <p:spPr>
          <a:xfrm>
            <a:off x="4139189"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Sep</a:t>
            </a:r>
            <a:endParaRPr lang="en-US"/>
          </a:p>
        </p:txBody>
      </p:sp>
      <p:sp>
        <p:nvSpPr>
          <p:cNvPr id="24" name="TextBox 23">
            <a:extLst>
              <a:ext uri="{FF2B5EF4-FFF2-40B4-BE49-F238E27FC236}">
                <a16:creationId xmlns:a16="http://schemas.microsoft.com/office/drawing/2014/main" id="{DC32ABAB-428E-0B1C-5BC0-AFD420066F14}"/>
              </a:ext>
            </a:extLst>
          </p:cNvPr>
          <p:cNvSpPr txBox="1"/>
          <p:nvPr/>
        </p:nvSpPr>
        <p:spPr>
          <a:xfrm>
            <a:off x="4696151"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Oct</a:t>
            </a:r>
          </a:p>
        </p:txBody>
      </p:sp>
      <p:sp>
        <p:nvSpPr>
          <p:cNvPr id="26" name="TextBox 25">
            <a:extLst>
              <a:ext uri="{FF2B5EF4-FFF2-40B4-BE49-F238E27FC236}">
                <a16:creationId xmlns:a16="http://schemas.microsoft.com/office/drawing/2014/main" id="{39BEC961-6E58-F6E7-728E-EBC39303B97A}"/>
              </a:ext>
            </a:extLst>
          </p:cNvPr>
          <p:cNvSpPr txBox="1"/>
          <p:nvPr/>
        </p:nvSpPr>
        <p:spPr>
          <a:xfrm>
            <a:off x="5249178"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Nov</a:t>
            </a:r>
          </a:p>
        </p:txBody>
      </p:sp>
      <p:sp>
        <p:nvSpPr>
          <p:cNvPr id="28" name="TextBox 27">
            <a:extLst>
              <a:ext uri="{FF2B5EF4-FFF2-40B4-BE49-F238E27FC236}">
                <a16:creationId xmlns:a16="http://schemas.microsoft.com/office/drawing/2014/main" id="{74EFD64B-8B79-A06C-91C6-AF3D89BD97B3}"/>
              </a:ext>
            </a:extLst>
          </p:cNvPr>
          <p:cNvSpPr txBox="1"/>
          <p:nvPr/>
        </p:nvSpPr>
        <p:spPr>
          <a:xfrm>
            <a:off x="6680501"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Mar</a:t>
            </a:r>
          </a:p>
        </p:txBody>
      </p:sp>
      <p:sp>
        <p:nvSpPr>
          <p:cNvPr id="30" name="TextBox 29">
            <a:extLst>
              <a:ext uri="{FF2B5EF4-FFF2-40B4-BE49-F238E27FC236}">
                <a16:creationId xmlns:a16="http://schemas.microsoft.com/office/drawing/2014/main" id="{7042D2CC-EF83-DA6B-838B-551BA2A61EC4}"/>
              </a:ext>
            </a:extLst>
          </p:cNvPr>
          <p:cNvSpPr txBox="1"/>
          <p:nvPr/>
        </p:nvSpPr>
        <p:spPr>
          <a:xfrm>
            <a:off x="7246852"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Apr</a:t>
            </a:r>
            <a:endParaRPr lang="en-US"/>
          </a:p>
        </p:txBody>
      </p:sp>
      <p:sp>
        <p:nvSpPr>
          <p:cNvPr id="32" name="TextBox 31">
            <a:extLst>
              <a:ext uri="{FF2B5EF4-FFF2-40B4-BE49-F238E27FC236}">
                <a16:creationId xmlns:a16="http://schemas.microsoft.com/office/drawing/2014/main" id="{D808266E-DBA3-FC6C-811E-BBE9CBE83696}"/>
              </a:ext>
            </a:extLst>
          </p:cNvPr>
          <p:cNvSpPr txBox="1"/>
          <p:nvPr/>
        </p:nvSpPr>
        <p:spPr>
          <a:xfrm>
            <a:off x="7822289" y="4993222"/>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May</a:t>
            </a:r>
            <a:endParaRPr lang="en-US"/>
          </a:p>
        </p:txBody>
      </p:sp>
      <p:sp>
        <p:nvSpPr>
          <p:cNvPr id="34" name="TextBox 33">
            <a:extLst>
              <a:ext uri="{FF2B5EF4-FFF2-40B4-BE49-F238E27FC236}">
                <a16:creationId xmlns:a16="http://schemas.microsoft.com/office/drawing/2014/main" id="{14629145-3988-BCD6-B5B5-BAEBD2BE2AA8}"/>
              </a:ext>
            </a:extLst>
          </p:cNvPr>
          <p:cNvSpPr txBox="1"/>
          <p:nvPr/>
        </p:nvSpPr>
        <p:spPr>
          <a:xfrm>
            <a:off x="8463448"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Jun</a:t>
            </a:r>
          </a:p>
        </p:txBody>
      </p:sp>
      <p:sp>
        <p:nvSpPr>
          <p:cNvPr id="36" name="TextBox 35">
            <a:extLst>
              <a:ext uri="{FF2B5EF4-FFF2-40B4-BE49-F238E27FC236}">
                <a16:creationId xmlns:a16="http://schemas.microsoft.com/office/drawing/2014/main" id="{CB1A94BA-BC09-05F9-DA4B-38DA048F3BDD}"/>
              </a:ext>
            </a:extLst>
          </p:cNvPr>
          <p:cNvSpPr txBox="1"/>
          <p:nvPr/>
        </p:nvSpPr>
        <p:spPr>
          <a:xfrm>
            <a:off x="9128835"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Jul</a:t>
            </a:r>
            <a:endParaRPr lang="en-US"/>
          </a:p>
        </p:txBody>
      </p:sp>
      <p:sp>
        <p:nvSpPr>
          <p:cNvPr id="38" name="TextBox 37">
            <a:extLst>
              <a:ext uri="{FF2B5EF4-FFF2-40B4-BE49-F238E27FC236}">
                <a16:creationId xmlns:a16="http://schemas.microsoft.com/office/drawing/2014/main" id="{0AD72AB7-4A81-95EA-26DF-104ED0572795}"/>
              </a:ext>
            </a:extLst>
          </p:cNvPr>
          <p:cNvSpPr txBox="1"/>
          <p:nvPr/>
        </p:nvSpPr>
        <p:spPr>
          <a:xfrm>
            <a:off x="9592212"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Aug</a:t>
            </a:r>
          </a:p>
        </p:txBody>
      </p:sp>
      <p:sp>
        <p:nvSpPr>
          <p:cNvPr id="40" name="TextBox 39">
            <a:extLst>
              <a:ext uri="{FF2B5EF4-FFF2-40B4-BE49-F238E27FC236}">
                <a16:creationId xmlns:a16="http://schemas.microsoft.com/office/drawing/2014/main" id="{7918D83D-6975-13E0-83D0-8E15CF96D1AC}"/>
              </a:ext>
            </a:extLst>
          </p:cNvPr>
          <p:cNvSpPr txBox="1"/>
          <p:nvPr/>
        </p:nvSpPr>
        <p:spPr>
          <a:xfrm>
            <a:off x="10201570"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Sep</a:t>
            </a:r>
            <a:endParaRPr lang="en-US"/>
          </a:p>
        </p:txBody>
      </p:sp>
      <p:sp>
        <p:nvSpPr>
          <p:cNvPr id="42" name="TextBox 41">
            <a:extLst>
              <a:ext uri="{FF2B5EF4-FFF2-40B4-BE49-F238E27FC236}">
                <a16:creationId xmlns:a16="http://schemas.microsoft.com/office/drawing/2014/main" id="{84CB0396-2D7F-9D62-D97D-367CF1C77413}"/>
              </a:ext>
            </a:extLst>
          </p:cNvPr>
          <p:cNvSpPr txBox="1"/>
          <p:nvPr/>
        </p:nvSpPr>
        <p:spPr>
          <a:xfrm>
            <a:off x="10747327" y="49932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Oct</a:t>
            </a:r>
          </a:p>
        </p:txBody>
      </p:sp>
      <p:sp>
        <p:nvSpPr>
          <p:cNvPr id="44" name="TextBox 43">
            <a:extLst>
              <a:ext uri="{FF2B5EF4-FFF2-40B4-BE49-F238E27FC236}">
                <a16:creationId xmlns:a16="http://schemas.microsoft.com/office/drawing/2014/main" id="{4546EC00-1387-65DC-B82E-7BAAD44A2FF2}"/>
              </a:ext>
            </a:extLst>
          </p:cNvPr>
          <p:cNvSpPr txBox="1"/>
          <p:nvPr/>
        </p:nvSpPr>
        <p:spPr>
          <a:xfrm>
            <a:off x="11409210" y="5276252"/>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Nov</a:t>
            </a:r>
          </a:p>
        </p:txBody>
      </p:sp>
      <p:sp>
        <p:nvSpPr>
          <p:cNvPr id="46" name="TextBox 45">
            <a:extLst>
              <a:ext uri="{FF2B5EF4-FFF2-40B4-BE49-F238E27FC236}">
                <a16:creationId xmlns:a16="http://schemas.microsoft.com/office/drawing/2014/main" id="{4032F08B-5A5F-6E29-12BB-2DD1E8E0D1C0}"/>
              </a:ext>
            </a:extLst>
          </p:cNvPr>
          <p:cNvSpPr txBox="1"/>
          <p:nvPr/>
        </p:nvSpPr>
        <p:spPr>
          <a:xfrm>
            <a:off x="482436" y="441960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0.2</a:t>
            </a:r>
          </a:p>
        </p:txBody>
      </p:sp>
      <p:sp>
        <p:nvSpPr>
          <p:cNvPr id="48" name="TextBox 47">
            <a:extLst>
              <a:ext uri="{FF2B5EF4-FFF2-40B4-BE49-F238E27FC236}">
                <a16:creationId xmlns:a16="http://schemas.microsoft.com/office/drawing/2014/main" id="{EE21D126-A858-DF25-B640-14662348F107}"/>
              </a:ext>
            </a:extLst>
          </p:cNvPr>
          <p:cNvSpPr txBox="1"/>
          <p:nvPr/>
        </p:nvSpPr>
        <p:spPr>
          <a:xfrm>
            <a:off x="482436" y="3747250"/>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0.3</a:t>
            </a:r>
          </a:p>
        </p:txBody>
      </p:sp>
      <p:sp>
        <p:nvSpPr>
          <p:cNvPr id="50" name="TextBox 49">
            <a:extLst>
              <a:ext uri="{FF2B5EF4-FFF2-40B4-BE49-F238E27FC236}">
                <a16:creationId xmlns:a16="http://schemas.microsoft.com/office/drawing/2014/main" id="{DB92F610-F5D6-058F-663A-7D3222173533}"/>
              </a:ext>
            </a:extLst>
          </p:cNvPr>
          <p:cNvSpPr txBox="1"/>
          <p:nvPr/>
        </p:nvSpPr>
        <p:spPr>
          <a:xfrm>
            <a:off x="482436" y="303007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latin typeface="Garamond"/>
                <a:ea typeface="Calibri"/>
                <a:cs typeface="Calibri"/>
              </a:rPr>
              <a:t>0.4</a:t>
            </a:r>
          </a:p>
        </p:txBody>
      </p:sp>
      <p:sp>
        <p:nvSpPr>
          <p:cNvPr id="52" name="TextBox 51">
            <a:extLst>
              <a:ext uri="{FF2B5EF4-FFF2-40B4-BE49-F238E27FC236}">
                <a16:creationId xmlns:a16="http://schemas.microsoft.com/office/drawing/2014/main" id="{958144EC-EE72-CE53-3CC3-B24446E02BC8}"/>
              </a:ext>
            </a:extLst>
          </p:cNvPr>
          <p:cNvSpPr txBox="1"/>
          <p:nvPr/>
        </p:nvSpPr>
        <p:spPr>
          <a:xfrm>
            <a:off x="482436" y="2357720"/>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latin typeface="Garamond"/>
                <a:ea typeface="Calibri"/>
                <a:cs typeface="Calibri"/>
              </a:rPr>
              <a:t>0.5</a:t>
            </a:r>
          </a:p>
        </p:txBody>
      </p:sp>
      <p:sp>
        <p:nvSpPr>
          <p:cNvPr id="54" name="TextBox 53">
            <a:extLst>
              <a:ext uri="{FF2B5EF4-FFF2-40B4-BE49-F238E27FC236}">
                <a16:creationId xmlns:a16="http://schemas.microsoft.com/office/drawing/2014/main" id="{853C59A1-EB59-1519-1F54-47F40418C243}"/>
              </a:ext>
            </a:extLst>
          </p:cNvPr>
          <p:cNvSpPr txBox="1"/>
          <p:nvPr/>
        </p:nvSpPr>
        <p:spPr>
          <a:xfrm>
            <a:off x="482436" y="1685367"/>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0.6</a:t>
            </a:r>
          </a:p>
        </p:txBody>
      </p:sp>
      <p:sp>
        <p:nvSpPr>
          <p:cNvPr id="56" name="TextBox 55">
            <a:extLst>
              <a:ext uri="{FF2B5EF4-FFF2-40B4-BE49-F238E27FC236}">
                <a16:creationId xmlns:a16="http://schemas.microsoft.com/office/drawing/2014/main" id="{E39AAD0E-3877-A4BA-A8E2-A635E93665C6}"/>
              </a:ext>
            </a:extLst>
          </p:cNvPr>
          <p:cNvSpPr txBox="1"/>
          <p:nvPr/>
        </p:nvSpPr>
        <p:spPr>
          <a:xfrm>
            <a:off x="482436" y="1035426"/>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0.7</a:t>
            </a:r>
          </a:p>
        </p:txBody>
      </p:sp>
      <p:sp>
        <p:nvSpPr>
          <p:cNvPr id="58" name="TextBox 57">
            <a:extLst>
              <a:ext uri="{FF2B5EF4-FFF2-40B4-BE49-F238E27FC236}">
                <a16:creationId xmlns:a16="http://schemas.microsoft.com/office/drawing/2014/main" id="{1B1ED31B-E979-BAE5-0576-0C8238152EDA}"/>
              </a:ext>
            </a:extLst>
          </p:cNvPr>
          <p:cNvSpPr txBox="1"/>
          <p:nvPr/>
        </p:nvSpPr>
        <p:spPr>
          <a:xfrm>
            <a:off x="6309495" y="4722162"/>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a:t>
            </a:r>
          </a:p>
        </p:txBody>
      </p:sp>
      <p:sp>
        <p:nvSpPr>
          <p:cNvPr id="59" name="TextBox 58">
            <a:extLst>
              <a:ext uri="{FF2B5EF4-FFF2-40B4-BE49-F238E27FC236}">
                <a16:creationId xmlns:a16="http://schemas.microsoft.com/office/drawing/2014/main" id="{78F401C5-949E-E314-6FD2-53466C615A88}"/>
              </a:ext>
            </a:extLst>
          </p:cNvPr>
          <p:cNvSpPr txBox="1"/>
          <p:nvPr/>
        </p:nvSpPr>
        <p:spPr>
          <a:xfrm>
            <a:off x="6231054" y="4296338"/>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100</a:t>
            </a:r>
          </a:p>
        </p:txBody>
      </p:sp>
      <p:sp>
        <p:nvSpPr>
          <p:cNvPr id="60" name="TextBox 59">
            <a:extLst>
              <a:ext uri="{FF2B5EF4-FFF2-40B4-BE49-F238E27FC236}">
                <a16:creationId xmlns:a16="http://schemas.microsoft.com/office/drawing/2014/main" id="{41589221-7475-A50E-7702-2C5DC09AB147}"/>
              </a:ext>
            </a:extLst>
          </p:cNvPr>
          <p:cNvSpPr txBox="1"/>
          <p:nvPr/>
        </p:nvSpPr>
        <p:spPr>
          <a:xfrm>
            <a:off x="6231053" y="3758455"/>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200</a:t>
            </a:r>
          </a:p>
        </p:txBody>
      </p:sp>
      <p:sp>
        <p:nvSpPr>
          <p:cNvPr id="61" name="TextBox 60">
            <a:extLst>
              <a:ext uri="{FF2B5EF4-FFF2-40B4-BE49-F238E27FC236}">
                <a16:creationId xmlns:a16="http://schemas.microsoft.com/office/drawing/2014/main" id="{A6F5C74C-989C-40B7-BE71-5CD9A2EF7FEC}"/>
              </a:ext>
            </a:extLst>
          </p:cNvPr>
          <p:cNvSpPr txBox="1"/>
          <p:nvPr/>
        </p:nvSpPr>
        <p:spPr>
          <a:xfrm>
            <a:off x="6231053" y="3175750"/>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300</a:t>
            </a:r>
          </a:p>
        </p:txBody>
      </p:sp>
      <p:sp>
        <p:nvSpPr>
          <p:cNvPr id="62" name="TextBox 61">
            <a:extLst>
              <a:ext uri="{FF2B5EF4-FFF2-40B4-BE49-F238E27FC236}">
                <a16:creationId xmlns:a16="http://schemas.microsoft.com/office/drawing/2014/main" id="{32D2C466-BAEB-390A-0BC9-4E095908086A}"/>
              </a:ext>
            </a:extLst>
          </p:cNvPr>
          <p:cNvSpPr txBox="1"/>
          <p:nvPr/>
        </p:nvSpPr>
        <p:spPr>
          <a:xfrm>
            <a:off x="6231053" y="264907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400</a:t>
            </a:r>
          </a:p>
        </p:txBody>
      </p:sp>
      <p:sp>
        <p:nvSpPr>
          <p:cNvPr id="63" name="TextBox 62">
            <a:extLst>
              <a:ext uri="{FF2B5EF4-FFF2-40B4-BE49-F238E27FC236}">
                <a16:creationId xmlns:a16="http://schemas.microsoft.com/office/drawing/2014/main" id="{14F1A49D-3E8C-C54B-0050-254F7535049D}"/>
              </a:ext>
            </a:extLst>
          </p:cNvPr>
          <p:cNvSpPr txBox="1"/>
          <p:nvPr/>
        </p:nvSpPr>
        <p:spPr>
          <a:xfrm>
            <a:off x="6231053" y="2223250"/>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500</a:t>
            </a:r>
          </a:p>
        </p:txBody>
      </p:sp>
      <p:sp>
        <p:nvSpPr>
          <p:cNvPr id="64" name="TextBox 63">
            <a:extLst>
              <a:ext uri="{FF2B5EF4-FFF2-40B4-BE49-F238E27FC236}">
                <a16:creationId xmlns:a16="http://schemas.microsoft.com/office/drawing/2014/main" id="{E48AD8D2-B584-21E5-033C-0F6AE53B58EA}"/>
              </a:ext>
            </a:extLst>
          </p:cNvPr>
          <p:cNvSpPr txBox="1"/>
          <p:nvPr/>
        </p:nvSpPr>
        <p:spPr>
          <a:xfrm>
            <a:off x="6231053" y="169657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600</a:t>
            </a:r>
          </a:p>
        </p:txBody>
      </p:sp>
      <p:sp>
        <p:nvSpPr>
          <p:cNvPr id="65" name="TextBox 64">
            <a:extLst>
              <a:ext uri="{FF2B5EF4-FFF2-40B4-BE49-F238E27FC236}">
                <a16:creationId xmlns:a16="http://schemas.microsoft.com/office/drawing/2014/main" id="{F514D220-8E9E-7D46-1411-B4B1043E02F4}"/>
              </a:ext>
            </a:extLst>
          </p:cNvPr>
          <p:cNvSpPr txBox="1"/>
          <p:nvPr/>
        </p:nvSpPr>
        <p:spPr>
          <a:xfrm>
            <a:off x="6231054" y="118110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700</a:t>
            </a:r>
          </a:p>
        </p:txBody>
      </p:sp>
      <p:sp>
        <p:nvSpPr>
          <p:cNvPr id="66" name="TextBox 65">
            <a:extLst>
              <a:ext uri="{FF2B5EF4-FFF2-40B4-BE49-F238E27FC236}">
                <a16:creationId xmlns:a16="http://schemas.microsoft.com/office/drawing/2014/main" id="{AA91424F-C891-7BB1-CC87-4A3FC332CFAD}"/>
              </a:ext>
            </a:extLst>
          </p:cNvPr>
          <p:cNvSpPr txBox="1"/>
          <p:nvPr/>
        </p:nvSpPr>
        <p:spPr>
          <a:xfrm>
            <a:off x="6231054" y="744074"/>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800</a:t>
            </a:r>
          </a:p>
        </p:txBody>
      </p:sp>
      <p:sp>
        <p:nvSpPr>
          <p:cNvPr id="68" name="TextBox 67">
            <a:extLst>
              <a:ext uri="{FF2B5EF4-FFF2-40B4-BE49-F238E27FC236}">
                <a16:creationId xmlns:a16="http://schemas.microsoft.com/office/drawing/2014/main" id="{99D6A787-42C1-508D-52DD-C889AB2E09C4}"/>
              </a:ext>
            </a:extLst>
          </p:cNvPr>
          <p:cNvSpPr txBox="1"/>
          <p:nvPr/>
        </p:nvSpPr>
        <p:spPr>
          <a:xfrm rot="16200000">
            <a:off x="137172" y="2553122"/>
            <a:ext cx="6351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latin typeface="Garamond"/>
                <a:ea typeface="Calibri"/>
                <a:cs typeface="Calibri"/>
              </a:rPr>
              <a:t>EVI</a:t>
            </a:r>
            <a:endParaRPr lang="en-US" sz="1400"/>
          </a:p>
        </p:txBody>
      </p:sp>
      <p:sp>
        <p:nvSpPr>
          <p:cNvPr id="70" name="TextBox 69">
            <a:extLst>
              <a:ext uri="{FF2B5EF4-FFF2-40B4-BE49-F238E27FC236}">
                <a16:creationId xmlns:a16="http://schemas.microsoft.com/office/drawing/2014/main" id="{50E7ADE8-7EE2-CCAE-C97C-7C9FC8D96796}"/>
              </a:ext>
            </a:extLst>
          </p:cNvPr>
          <p:cNvSpPr txBox="1"/>
          <p:nvPr/>
        </p:nvSpPr>
        <p:spPr>
          <a:xfrm rot="16200000">
            <a:off x="5836484" y="2559845"/>
            <a:ext cx="6351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latin typeface="Garamond"/>
                <a:ea typeface="Calibri"/>
                <a:cs typeface="Calibri"/>
              </a:rPr>
              <a:t>GDD</a:t>
            </a:r>
            <a:endParaRPr lang="en-US" sz="1400"/>
          </a:p>
        </p:txBody>
      </p:sp>
      <p:pic>
        <p:nvPicPr>
          <p:cNvPr id="72" name="Picture 71">
            <a:extLst>
              <a:ext uri="{FF2B5EF4-FFF2-40B4-BE49-F238E27FC236}">
                <a16:creationId xmlns:a16="http://schemas.microsoft.com/office/drawing/2014/main" id="{5DE80B05-4B5B-A923-08F2-E106526F0D62}"/>
              </a:ext>
            </a:extLst>
          </p:cNvPr>
          <p:cNvPicPr>
            <a:picLocks noChangeAspect="1"/>
          </p:cNvPicPr>
          <p:nvPr/>
        </p:nvPicPr>
        <p:blipFill>
          <a:blip r:embed="rId5"/>
          <a:stretch>
            <a:fillRect/>
          </a:stretch>
        </p:blipFill>
        <p:spPr>
          <a:xfrm>
            <a:off x="2970560" y="5599900"/>
            <a:ext cx="542925" cy="38100"/>
          </a:xfrm>
          <a:prstGeom prst="rect">
            <a:avLst/>
          </a:prstGeom>
        </p:spPr>
      </p:pic>
      <p:sp>
        <p:nvSpPr>
          <p:cNvPr id="73" name="TextBox 72">
            <a:extLst>
              <a:ext uri="{FF2B5EF4-FFF2-40B4-BE49-F238E27FC236}">
                <a16:creationId xmlns:a16="http://schemas.microsoft.com/office/drawing/2014/main" id="{34E5177E-B2FE-87A7-6B09-D4B4B012B300}"/>
              </a:ext>
            </a:extLst>
          </p:cNvPr>
          <p:cNvSpPr txBox="1"/>
          <p:nvPr/>
        </p:nvSpPr>
        <p:spPr>
          <a:xfrm>
            <a:off x="2366236" y="5463870"/>
            <a:ext cx="7178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GA-70</a:t>
            </a:r>
            <a:endParaRPr lang="en-US"/>
          </a:p>
        </p:txBody>
      </p:sp>
      <p:sp>
        <p:nvSpPr>
          <p:cNvPr id="75" name="TextBox 74">
            <a:extLst>
              <a:ext uri="{FF2B5EF4-FFF2-40B4-BE49-F238E27FC236}">
                <a16:creationId xmlns:a16="http://schemas.microsoft.com/office/drawing/2014/main" id="{4E43D08B-8660-6C0D-70CD-BDA276130961}"/>
              </a:ext>
            </a:extLst>
          </p:cNvPr>
          <p:cNvSpPr txBox="1"/>
          <p:nvPr/>
        </p:nvSpPr>
        <p:spPr>
          <a:xfrm>
            <a:off x="3666118" y="5452664"/>
            <a:ext cx="7178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GA-80</a:t>
            </a:r>
            <a:endParaRPr lang="en-US"/>
          </a:p>
        </p:txBody>
      </p:sp>
      <p:sp>
        <p:nvSpPr>
          <p:cNvPr id="77" name="TextBox 76">
            <a:extLst>
              <a:ext uri="{FF2B5EF4-FFF2-40B4-BE49-F238E27FC236}">
                <a16:creationId xmlns:a16="http://schemas.microsoft.com/office/drawing/2014/main" id="{D2F12461-1C34-552B-8F73-7C369573E78A}"/>
              </a:ext>
            </a:extLst>
          </p:cNvPr>
          <p:cNvSpPr txBox="1"/>
          <p:nvPr/>
        </p:nvSpPr>
        <p:spPr>
          <a:xfrm>
            <a:off x="4988411" y="5452663"/>
            <a:ext cx="7178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TX-12</a:t>
            </a:r>
            <a:endParaRPr lang="en-US"/>
          </a:p>
        </p:txBody>
      </p:sp>
      <p:sp>
        <p:nvSpPr>
          <p:cNvPr id="79" name="TextBox 78">
            <a:extLst>
              <a:ext uri="{FF2B5EF4-FFF2-40B4-BE49-F238E27FC236}">
                <a16:creationId xmlns:a16="http://schemas.microsoft.com/office/drawing/2014/main" id="{FC44EA97-2D4A-1874-4FA4-5DF98251BFCA}"/>
              </a:ext>
            </a:extLst>
          </p:cNvPr>
          <p:cNvSpPr txBox="1"/>
          <p:nvPr/>
        </p:nvSpPr>
        <p:spPr>
          <a:xfrm>
            <a:off x="6265883" y="5452664"/>
            <a:ext cx="7178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TX-21</a:t>
            </a:r>
            <a:endParaRPr lang="en-US"/>
          </a:p>
        </p:txBody>
      </p:sp>
      <p:sp>
        <p:nvSpPr>
          <p:cNvPr id="81" name="TextBox 80">
            <a:extLst>
              <a:ext uri="{FF2B5EF4-FFF2-40B4-BE49-F238E27FC236}">
                <a16:creationId xmlns:a16="http://schemas.microsoft.com/office/drawing/2014/main" id="{CDE2ED7B-1DD3-E832-0406-A6BE0FCB5D05}"/>
              </a:ext>
            </a:extLst>
          </p:cNvPr>
          <p:cNvSpPr txBox="1"/>
          <p:nvPr/>
        </p:nvSpPr>
        <p:spPr>
          <a:xfrm>
            <a:off x="7543353" y="5452663"/>
            <a:ext cx="7178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TX-22</a:t>
            </a:r>
            <a:endParaRPr lang="en-US"/>
          </a:p>
        </p:txBody>
      </p:sp>
      <p:sp>
        <p:nvSpPr>
          <p:cNvPr id="83" name="TextBox 82">
            <a:extLst>
              <a:ext uri="{FF2B5EF4-FFF2-40B4-BE49-F238E27FC236}">
                <a16:creationId xmlns:a16="http://schemas.microsoft.com/office/drawing/2014/main" id="{AA0DC330-E647-FAA4-21F1-4422AB19DBD7}"/>
              </a:ext>
            </a:extLst>
          </p:cNvPr>
          <p:cNvSpPr txBox="1"/>
          <p:nvPr/>
        </p:nvSpPr>
        <p:spPr>
          <a:xfrm>
            <a:off x="8865647" y="5463870"/>
            <a:ext cx="7178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TX-70</a:t>
            </a:r>
            <a:endParaRPr lang="en-US"/>
          </a:p>
        </p:txBody>
      </p:sp>
      <p:pic>
        <p:nvPicPr>
          <p:cNvPr id="84" name="Picture 83">
            <a:extLst>
              <a:ext uri="{FF2B5EF4-FFF2-40B4-BE49-F238E27FC236}">
                <a16:creationId xmlns:a16="http://schemas.microsoft.com/office/drawing/2014/main" id="{F0348456-DECF-B988-9356-2EAE553AC443}"/>
              </a:ext>
            </a:extLst>
          </p:cNvPr>
          <p:cNvPicPr>
            <a:picLocks noChangeAspect="1"/>
          </p:cNvPicPr>
          <p:nvPr/>
        </p:nvPicPr>
        <p:blipFill>
          <a:blip r:embed="rId6"/>
          <a:stretch>
            <a:fillRect/>
          </a:stretch>
        </p:blipFill>
        <p:spPr>
          <a:xfrm>
            <a:off x="4333194" y="5587093"/>
            <a:ext cx="542925" cy="38100"/>
          </a:xfrm>
          <a:prstGeom prst="rect">
            <a:avLst/>
          </a:prstGeom>
        </p:spPr>
      </p:pic>
      <p:pic>
        <p:nvPicPr>
          <p:cNvPr id="85" name="Picture 84">
            <a:extLst>
              <a:ext uri="{FF2B5EF4-FFF2-40B4-BE49-F238E27FC236}">
                <a16:creationId xmlns:a16="http://schemas.microsoft.com/office/drawing/2014/main" id="{FAED8AE9-444D-D2D2-2DD7-225557B68D2C}"/>
              </a:ext>
            </a:extLst>
          </p:cNvPr>
          <p:cNvPicPr>
            <a:picLocks noChangeAspect="1"/>
          </p:cNvPicPr>
          <p:nvPr/>
        </p:nvPicPr>
        <p:blipFill>
          <a:blip r:embed="rId7"/>
          <a:stretch>
            <a:fillRect/>
          </a:stretch>
        </p:blipFill>
        <p:spPr>
          <a:xfrm>
            <a:off x="5606823" y="5597978"/>
            <a:ext cx="542925" cy="38100"/>
          </a:xfrm>
          <a:prstGeom prst="rect">
            <a:avLst/>
          </a:prstGeom>
        </p:spPr>
      </p:pic>
      <p:pic>
        <p:nvPicPr>
          <p:cNvPr id="87" name="Picture 86">
            <a:extLst>
              <a:ext uri="{FF2B5EF4-FFF2-40B4-BE49-F238E27FC236}">
                <a16:creationId xmlns:a16="http://schemas.microsoft.com/office/drawing/2014/main" id="{A383EA27-6A89-1A4C-20B0-505682F275A6}"/>
              </a:ext>
            </a:extLst>
          </p:cNvPr>
          <p:cNvPicPr>
            <a:picLocks noChangeAspect="1"/>
          </p:cNvPicPr>
          <p:nvPr/>
        </p:nvPicPr>
        <p:blipFill>
          <a:blip r:embed="rId8"/>
          <a:stretch>
            <a:fillRect/>
          </a:stretch>
        </p:blipFill>
        <p:spPr>
          <a:xfrm>
            <a:off x="8154080" y="5587094"/>
            <a:ext cx="542925" cy="38100"/>
          </a:xfrm>
          <a:prstGeom prst="rect">
            <a:avLst/>
          </a:prstGeom>
        </p:spPr>
      </p:pic>
      <p:pic>
        <p:nvPicPr>
          <p:cNvPr id="88" name="Picture 87">
            <a:extLst>
              <a:ext uri="{FF2B5EF4-FFF2-40B4-BE49-F238E27FC236}">
                <a16:creationId xmlns:a16="http://schemas.microsoft.com/office/drawing/2014/main" id="{ED769638-9E24-C8DB-A5B4-82447E9DF3E9}"/>
              </a:ext>
            </a:extLst>
          </p:cNvPr>
          <p:cNvPicPr>
            <a:picLocks noChangeAspect="1"/>
          </p:cNvPicPr>
          <p:nvPr/>
        </p:nvPicPr>
        <p:blipFill>
          <a:blip r:embed="rId9"/>
          <a:stretch>
            <a:fillRect/>
          </a:stretch>
        </p:blipFill>
        <p:spPr>
          <a:xfrm>
            <a:off x="9503908" y="5576207"/>
            <a:ext cx="542925" cy="38100"/>
          </a:xfrm>
          <a:prstGeom prst="rect">
            <a:avLst/>
          </a:prstGeom>
        </p:spPr>
      </p:pic>
      <p:pic>
        <p:nvPicPr>
          <p:cNvPr id="89" name="Picture 88">
            <a:extLst>
              <a:ext uri="{FF2B5EF4-FFF2-40B4-BE49-F238E27FC236}">
                <a16:creationId xmlns:a16="http://schemas.microsoft.com/office/drawing/2014/main" id="{E0A13F1F-504B-249E-9997-767ECCCE2BCE}"/>
              </a:ext>
            </a:extLst>
          </p:cNvPr>
          <p:cNvPicPr>
            <a:picLocks noChangeAspect="1"/>
          </p:cNvPicPr>
          <p:nvPr/>
        </p:nvPicPr>
        <p:blipFill>
          <a:blip r:embed="rId10"/>
          <a:stretch>
            <a:fillRect/>
          </a:stretch>
        </p:blipFill>
        <p:spPr>
          <a:xfrm>
            <a:off x="6869565" y="5587093"/>
            <a:ext cx="542925" cy="38100"/>
          </a:xfrm>
          <a:prstGeom prst="rect">
            <a:avLst/>
          </a:prstGeom>
        </p:spPr>
      </p:pic>
    </p:spTree>
    <p:extLst>
      <p:ext uri="{BB962C8B-B14F-4D97-AF65-F5344CB8AC3E}">
        <p14:creationId xmlns:p14="http://schemas.microsoft.com/office/powerpoint/2010/main" val="4247410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A0A91-C037-D873-D18E-03263478F7A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3483A1-A378-FD8B-ED07-C953BB1E5792}"/>
              </a:ext>
            </a:extLst>
          </p:cNvPr>
          <p:cNvSpPr>
            <a:spLocks noGrp="1"/>
          </p:cNvSpPr>
          <p:nvPr>
            <p:ph type="sldNum" sz="quarter" idx="10"/>
          </p:nvPr>
        </p:nvSpPr>
        <p:spPr/>
        <p:txBody>
          <a:bodyPr/>
          <a:lstStyle/>
          <a:p>
            <a:fld id="{9C3AC94F-0BCF-4004-89AE-D672EB8CABD9}" type="slidenum">
              <a:rPr lang="en-US" smtClean="0"/>
              <a:pPr/>
              <a:t>14</a:t>
            </a:fld>
            <a:endParaRPr lang="en-US"/>
          </a:p>
        </p:txBody>
      </p:sp>
      <p:sp>
        <p:nvSpPr>
          <p:cNvPr id="3" name="Text Placeholder 2">
            <a:extLst>
              <a:ext uri="{FF2B5EF4-FFF2-40B4-BE49-F238E27FC236}">
                <a16:creationId xmlns:a16="http://schemas.microsoft.com/office/drawing/2014/main" id="{0FF515FA-6495-698D-624A-6F4D6F20AB1A}"/>
              </a:ext>
            </a:extLst>
          </p:cNvPr>
          <p:cNvSpPr>
            <a:spLocks noGrp="1"/>
          </p:cNvSpPr>
          <p:nvPr>
            <p:ph type="body" sz="quarter" idx="17"/>
          </p:nvPr>
        </p:nvSpPr>
        <p:spPr>
          <a:xfrm>
            <a:off x="61409" y="10214"/>
            <a:ext cx="11759238" cy="584968"/>
          </a:xfrm>
        </p:spPr>
        <p:txBody>
          <a:bodyPr vert="horz" lIns="91440" tIns="45720" rIns="91440" bIns="45720" rtlCol="0" anchor="t">
            <a:noAutofit/>
          </a:bodyPr>
          <a:lstStyle/>
          <a:p>
            <a:r>
              <a:rPr lang="en-US">
                <a:latin typeface="Century Gothic"/>
              </a:rPr>
              <a:t>Phenology </a:t>
            </a:r>
            <a:endParaRPr lang="en-US"/>
          </a:p>
        </p:txBody>
      </p:sp>
      <p:sp>
        <p:nvSpPr>
          <p:cNvPr id="4" name="Text Placeholder 3">
            <a:extLst>
              <a:ext uri="{FF2B5EF4-FFF2-40B4-BE49-F238E27FC236}">
                <a16:creationId xmlns:a16="http://schemas.microsoft.com/office/drawing/2014/main" id="{A8DC7EE7-D42F-9AC0-607E-ABBDA3484A03}"/>
              </a:ext>
            </a:extLst>
          </p:cNvPr>
          <p:cNvSpPr>
            <a:spLocks noGrp="1"/>
          </p:cNvSpPr>
          <p:nvPr>
            <p:ph type="body" sz="quarter" idx="18"/>
          </p:nvPr>
        </p:nvSpPr>
        <p:spPr/>
        <p:txBody>
          <a:bodyPr/>
          <a:lstStyle/>
          <a:p>
            <a:r>
              <a:rPr lang="en-US"/>
              <a:t>Texas &amp; Georgia Agriculture</a:t>
            </a:r>
          </a:p>
        </p:txBody>
      </p:sp>
      <p:sp>
        <p:nvSpPr>
          <p:cNvPr id="8" name="Rectangle: Rounded Corners 7">
            <a:extLst>
              <a:ext uri="{FF2B5EF4-FFF2-40B4-BE49-F238E27FC236}">
                <a16:creationId xmlns:a16="http://schemas.microsoft.com/office/drawing/2014/main" id="{8D819609-FB0B-DCCB-066C-D4F1136C72AB}"/>
              </a:ext>
            </a:extLst>
          </p:cNvPr>
          <p:cNvSpPr/>
          <p:nvPr/>
        </p:nvSpPr>
        <p:spPr>
          <a:xfrm>
            <a:off x="7881029" y="5619204"/>
            <a:ext cx="410136" cy="219637"/>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DC1C90-C060-E1EF-3008-692CD61A2063}"/>
              </a:ext>
            </a:extLst>
          </p:cNvPr>
          <p:cNvSpPr txBox="1"/>
          <p:nvPr/>
        </p:nvSpPr>
        <p:spPr>
          <a:xfrm>
            <a:off x="3500911" y="5589613"/>
            <a:ext cx="8926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latin typeface="Garamond"/>
                <a:ea typeface="Calibri"/>
                <a:cs typeface="Calibri"/>
              </a:rPr>
              <a:t>Average</a:t>
            </a:r>
          </a:p>
        </p:txBody>
      </p:sp>
      <p:pic>
        <p:nvPicPr>
          <p:cNvPr id="12" name="Picture 11">
            <a:extLst>
              <a:ext uri="{FF2B5EF4-FFF2-40B4-BE49-F238E27FC236}">
                <a16:creationId xmlns:a16="http://schemas.microsoft.com/office/drawing/2014/main" id="{4CFA27CD-15FF-8B88-AC67-3E4AE8A74F35}"/>
              </a:ext>
            </a:extLst>
          </p:cNvPr>
          <p:cNvPicPr>
            <a:picLocks noChangeAspect="1"/>
          </p:cNvPicPr>
          <p:nvPr/>
        </p:nvPicPr>
        <p:blipFill>
          <a:blip r:embed="rId3"/>
          <a:stretch>
            <a:fillRect/>
          </a:stretch>
        </p:blipFill>
        <p:spPr>
          <a:xfrm>
            <a:off x="4421925" y="5744849"/>
            <a:ext cx="628650" cy="28575"/>
          </a:xfrm>
          <a:prstGeom prst="rect">
            <a:avLst/>
          </a:prstGeom>
        </p:spPr>
      </p:pic>
      <p:pic>
        <p:nvPicPr>
          <p:cNvPr id="13" name="Picture 12">
            <a:extLst>
              <a:ext uri="{FF2B5EF4-FFF2-40B4-BE49-F238E27FC236}">
                <a16:creationId xmlns:a16="http://schemas.microsoft.com/office/drawing/2014/main" id="{1FF0B190-EBD7-4253-8CAD-4F2D24B87EAD}"/>
              </a:ext>
            </a:extLst>
          </p:cNvPr>
          <p:cNvPicPr>
            <a:picLocks noChangeAspect="1"/>
          </p:cNvPicPr>
          <p:nvPr/>
        </p:nvPicPr>
        <p:blipFill>
          <a:blip r:embed="rId4"/>
          <a:stretch>
            <a:fillRect/>
          </a:stretch>
        </p:blipFill>
        <p:spPr>
          <a:xfrm>
            <a:off x="6084389" y="5739655"/>
            <a:ext cx="628650" cy="38100"/>
          </a:xfrm>
          <a:prstGeom prst="rect">
            <a:avLst/>
          </a:prstGeom>
        </p:spPr>
      </p:pic>
      <p:sp>
        <p:nvSpPr>
          <p:cNvPr id="15" name="TextBox 14">
            <a:extLst>
              <a:ext uri="{FF2B5EF4-FFF2-40B4-BE49-F238E27FC236}">
                <a16:creationId xmlns:a16="http://schemas.microsoft.com/office/drawing/2014/main" id="{3E106FA5-F562-4E58-1320-489808265F9E}"/>
              </a:ext>
            </a:extLst>
          </p:cNvPr>
          <p:cNvSpPr txBox="1"/>
          <p:nvPr/>
        </p:nvSpPr>
        <p:spPr>
          <a:xfrm>
            <a:off x="5448545" y="5589614"/>
            <a:ext cx="6557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Garamond"/>
                <a:ea typeface="Calibri"/>
                <a:cs typeface="Calibri"/>
              </a:rPr>
              <a:t>2022</a:t>
            </a:r>
            <a:endParaRPr lang="en-US" sz="1600">
              <a:latin typeface="Garamond"/>
            </a:endParaRPr>
          </a:p>
        </p:txBody>
      </p:sp>
      <p:sp>
        <p:nvSpPr>
          <p:cNvPr id="17" name="TextBox 16">
            <a:extLst>
              <a:ext uri="{FF2B5EF4-FFF2-40B4-BE49-F238E27FC236}">
                <a16:creationId xmlns:a16="http://schemas.microsoft.com/office/drawing/2014/main" id="{935B1507-0619-DA2C-980A-23F82E0B9BF7}"/>
              </a:ext>
            </a:extLst>
          </p:cNvPr>
          <p:cNvSpPr txBox="1"/>
          <p:nvPr/>
        </p:nvSpPr>
        <p:spPr>
          <a:xfrm>
            <a:off x="7069067" y="5578726"/>
            <a:ext cx="10058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Garamond"/>
                <a:ea typeface="Calibri"/>
                <a:cs typeface="Calibri"/>
              </a:rPr>
              <a:t>Range</a:t>
            </a:r>
          </a:p>
        </p:txBody>
      </p:sp>
      <p:sp>
        <p:nvSpPr>
          <p:cNvPr id="18" name="TextBox 17">
            <a:extLst>
              <a:ext uri="{FF2B5EF4-FFF2-40B4-BE49-F238E27FC236}">
                <a16:creationId xmlns:a16="http://schemas.microsoft.com/office/drawing/2014/main" id="{66B6280A-CFD9-B44F-8ABA-6DB61B918E1B}"/>
              </a:ext>
            </a:extLst>
          </p:cNvPr>
          <p:cNvSpPr txBox="1"/>
          <p:nvPr/>
        </p:nvSpPr>
        <p:spPr>
          <a:xfrm>
            <a:off x="1067315" y="5283615"/>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Mar</a:t>
            </a:r>
          </a:p>
        </p:txBody>
      </p:sp>
      <p:sp>
        <p:nvSpPr>
          <p:cNvPr id="19" name="TextBox 18">
            <a:extLst>
              <a:ext uri="{FF2B5EF4-FFF2-40B4-BE49-F238E27FC236}">
                <a16:creationId xmlns:a16="http://schemas.microsoft.com/office/drawing/2014/main" id="{9D93D112-C908-2E85-315E-08D136C12A55}"/>
              </a:ext>
            </a:extLst>
          </p:cNvPr>
          <p:cNvSpPr txBox="1"/>
          <p:nvPr/>
        </p:nvSpPr>
        <p:spPr>
          <a:xfrm>
            <a:off x="1633666" y="5283615"/>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Apr</a:t>
            </a:r>
            <a:endParaRPr lang="en-US"/>
          </a:p>
        </p:txBody>
      </p:sp>
      <p:sp>
        <p:nvSpPr>
          <p:cNvPr id="20" name="TextBox 19">
            <a:extLst>
              <a:ext uri="{FF2B5EF4-FFF2-40B4-BE49-F238E27FC236}">
                <a16:creationId xmlns:a16="http://schemas.microsoft.com/office/drawing/2014/main" id="{8777D232-A480-3C95-7DF7-5841B9FEC6A9}"/>
              </a:ext>
            </a:extLst>
          </p:cNvPr>
          <p:cNvSpPr txBox="1"/>
          <p:nvPr/>
        </p:nvSpPr>
        <p:spPr>
          <a:xfrm>
            <a:off x="2097044" y="5283615"/>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May</a:t>
            </a:r>
            <a:endParaRPr lang="en-US"/>
          </a:p>
        </p:txBody>
      </p:sp>
      <p:sp>
        <p:nvSpPr>
          <p:cNvPr id="21" name="TextBox 20">
            <a:extLst>
              <a:ext uri="{FF2B5EF4-FFF2-40B4-BE49-F238E27FC236}">
                <a16:creationId xmlns:a16="http://schemas.microsoft.com/office/drawing/2014/main" id="{3D690C22-A0DF-C905-A0B4-7A8A7A2FBC17}"/>
              </a:ext>
            </a:extLst>
          </p:cNvPr>
          <p:cNvSpPr txBox="1"/>
          <p:nvPr/>
        </p:nvSpPr>
        <p:spPr>
          <a:xfrm>
            <a:off x="2704585" y="5283615"/>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Jun</a:t>
            </a:r>
          </a:p>
        </p:txBody>
      </p:sp>
      <p:sp>
        <p:nvSpPr>
          <p:cNvPr id="22" name="TextBox 21">
            <a:extLst>
              <a:ext uri="{FF2B5EF4-FFF2-40B4-BE49-F238E27FC236}">
                <a16:creationId xmlns:a16="http://schemas.microsoft.com/office/drawing/2014/main" id="{A38F48AA-B34D-4A40-8264-2C64964113CA}"/>
              </a:ext>
            </a:extLst>
          </p:cNvPr>
          <p:cNvSpPr txBox="1"/>
          <p:nvPr/>
        </p:nvSpPr>
        <p:spPr>
          <a:xfrm>
            <a:off x="3291531" y="5283615"/>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Jul</a:t>
            </a:r>
            <a:endParaRPr lang="en-US"/>
          </a:p>
        </p:txBody>
      </p:sp>
      <p:sp>
        <p:nvSpPr>
          <p:cNvPr id="23" name="TextBox 22">
            <a:extLst>
              <a:ext uri="{FF2B5EF4-FFF2-40B4-BE49-F238E27FC236}">
                <a16:creationId xmlns:a16="http://schemas.microsoft.com/office/drawing/2014/main" id="{2E7F770E-CB7C-190A-347B-F1963BBFC90D}"/>
              </a:ext>
            </a:extLst>
          </p:cNvPr>
          <p:cNvSpPr txBox="1"/>
          <p:nvPr/>
        </p:nvSpPr>
        <p:spPr>
          <a:xfrm>
            <a:off x="3754908" y="5283615"/>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Aug</a:t>
            </a:r>
          </a:p>
        </p:txBody>
      </p:sp>
      <p:sp>
        <p:nvSpPr>
          <p:cNvPr id="24" name="TextBox 23">
            <a:extLst>
              <a:ext uri="{FF2B5EF4-FFF2-40B4-BE49-F238E27FC236}">
                <a16:creationId xmlns:a16="http://schemas.microsoft.com/office/drawing/2014/main" id="{B3D4C2EC-D390-EA59-6CFA-6323BCDB1F74}"/>
              </a:ext>
            </a:extLst>
          </p:cNvPr>
          <p:cNvSpPr txBox="1"/>
          <p:nvPr/>
        </p:nvSpPr>
        <p:spPr>
          <a:xfrm>
            <a:off x="4341855" y="5283615"/>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Sep</a:t>
            </a:r>
            <a:endParaRPr lang="en-US"/>
          </a:p>
        </p:txBody>
      </p:sp>
      <p:sp>
        <p:nvSpPr>
          <p:cNvPr id="25" name="TextBox 24">
            <a:extLst>
              <a:ext uri="{FF2B5EF4-FFF2-40B4-BE49-F238E27FC236}">
                <a16:creationId xmlns:a16="http://schemas.microsoft.com/office/drawing/2014/main" id="{A7AA012D-1A85-1355-D539-83884060DE5A}"/>
              </a:ext>
            </a:extLst>
          </p:cNvPr>
          <p:cNvSpPr txBox="1"/>
          <p:nvPr/>
        </p:nvSpPr>
        <p:spPr>
          <a:xfrm>
            <a:off x="4887612" y="5283615"/>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latin typeface="Garamond"/>
                <a:ea typeface="Calibri"/>
                <a:cs typeface="Calibri"/>
              </a:rPr>
              <a:t>Oct</a:t>
            </a:r>
          </a:p>
        </p:txBody>
      </p:sp>
      <p:sp>
        <p:nvSpPr>
          <p:cNvPr id="26" name="TextBox 25">
            <a:extLst>
              <a:ext uri="{FF2B5EF4-FFF2-40B4-BE49-F238E27FC236}">
                <a16:creationId xmlns:a16="http://schemas.microsoft.com/office/drawing/2014/main" id="{27D8825D-06E9-E1BD-95D0-42910EF293DF}"/>
              </a:ext>
            </a:extLst>
          </p:cNvPr>
          <p:cNvSpPr txBox="1"/>
          <p:nvPr/>
        </p:nvSpPr>
        <p:spPr>
          <a:xfrm>
            <a:off x="5350991" y="5283615"/>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Nov</a:t>
            </a:r>
          </a:p>
        </p:txBody>
      </p:sp>
      <p:sp>
        <p:nvSpPr>
          <p:cNvPr id="36" name="TextBox 35">
            <a:extLst>
              <a:ext uri="{FF2B5EF4-FFF2-40B4-BE49-F238E27FC236}">
                <a16:creationId xmlns:a16="http://schemas.microsoft.com/office/drawing/2014/main" id="{6F448FA5-DB22-C657-32F3-59A82305BD74}"/>
              </a:ext>
            </a:extLst>
          </p:cNvPr>
          <p:cNvSpPr txBox="1"/>
          <p:nvPr/>
        </p:nvSpPr>
        <p:spPr>
          <a:xfrm>
            <a:off x="3013504" y="588047"/>
            <a:ext cx="8926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Garamond"/>
                <a:ea typeface="Calibri"/>
                <a:cs typeface="Calibri"/>
              </a:rPr>
              <a:t>GA-70</a:t>
            </a:r>
          </a:p>
        </p:txBody>
      </p:sp>
      <p:sp>
        <p:nvSpPr>
          <p:cNvPr id="37" name="TextBox 36">
            <a:extLst>
              <a:ext uri="{FF2B5EF4-FFF2-40B4-BE49-F238E27FC236}">
                <a16:creationId xmlns:a16="http://schemas.microsoft.com/office/drawing/2014/main" id="{FE1C1311-A211-A998-5676-5690CC9CFCA5}"/>
              </a:ext>
            </a:extLst>
          </p:cNvPr>
          <p:cNvSpPr txBox="1"/>
          <p:nvPr/>
        </p:nvSpPr>
        <p:spPr>
          <a:xfrm>
            <a:off x="8625530" y="588047"/>
            <a:ext cx="8926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Garamond"/>
                <a:ea typeface="Calibri"/>
                <a:cs typeface="Calibri"/>
              </a:rPr>
              <a:t>TX-12</a:t>
            </a:r>
          </a:p>
        </p:txBody>
      </p:sp>
      <p:sp>
        <p:nvSpPr>
          <p:cNvPr id="38" name="TextBox 37">
            <a:extLst>
              <a:ext uri="{FF2B5EF4-FFF2-40B4-BE49-F238E27FC236}">
                <a16:creationId xmlns:a16="http://schemas.microsoft.com/office/drawing/2014/main" id="{1A48CFC6-7C36-BEB5-5F4F-8BCFB15C0B89}"/>
              </a:ext>
            </a:extLst>
          </p:cNvPr>
          <p:cNvSpPr txBox="1"/>
          <p:nvPr/>
        </p:nvSpPr>
        <p:spPr>
          <a:xfrm>
            <a:off x="573044" y="4954102"/>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0.1</a:t>
            </a:r>
          </a:p>
        </p:txBody>
      </p:sp>
      <p:sp>
        <p:nvSpPr>
          <p:cNvPr id="39" name="TextBox 38">
            <a:extLst>
              <a:ext uri="{FF2B5EF4-FFF2-40B4-BE49-F238E27FC236}">
                <a16:creationId xmlns:a16="http://schemas.microsoft.com/office/drawing/2014/main" id="{37A93313-F074-36E1-AE95-5F6B1C7041E7}"/>
              </a:ext>
            </a:extLst>
          </p:cNvPr>
          <p:cNvSpPr txBox="1"/>
          <p:nvPr/>
        </p:nvSpPr>
        <p:spPr>
          <a:xfrm>
            <a:off x="573044" y="4418642"/>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0.2</a:t>
            </a:r>
          </a:p>
        </p:txBody>
      </p:sp>
      <p:sp>
        <p:nvSpPr>
          <p:cNvPr id="40" name="TextBox 39">
            <a:extLst>
              <a:ext uri="{FF2B5EF4-FFF2-40B4-BE49-F238E27FC236}">
                <a16:creationId xmlns:a16="http://schemas.microsoft.com/office/drawing/2014/main" id="{5882F0C8-5F83-DB6C-B754-CBBABC7B76F7}"/>
              </a:ext>
            </a:extLst>
          </p:cNvPr>
          <p:cNvSpPr txBox="1"/>
          <p:nvPr/>
        </p:nvSpPr>
        <p:spPr>
          <a:xfrm>
            <a:off x="573044" y="3790507"/>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0.3</a:t>
            </a:r>
          </a:p>
        </p:txBody>
      </p:sp>
      <p:sp>
        <p:nvSpPr>
          <p:cNvPr id="41" name="TextBox 40">
            <a:extLst>
              <a:ext uri="{FF2B5EF4-FFF2-40B4-BE49-F238E27FC236}">
                <a16:creationId xmlns:a16="http://schemas.microsoft.com/office/drawing/2014/main" id="{CF6B630A-6AA3-C1DF-5698-044869470F7F}"/>
              </a:ext>
            </a:extLst>
          </p:cNvPr>
          <p:cNvSpPr txBox="1"/>
          <p:nvPr/>
        </p:nvSpPr>
        <p:spPr>
          <a:xfrm>
            <a:off x="573044" y="3224155"/>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latin typeface="Garamond"/>
                <a:ea typeface="Calibri"/>
                <a:cs typeface="Calibri"/>
              </a:rPr>
              <a:t>0.4</a:t>
            </a:r>
          </a:p>
        </p:txBody>
      </p:sp>
      <p:sp>
        <p:nvSpPr>
          <p:cNvPr id="42" name="TextBox 41">
            <a:extLst>
              <a:ext uri="{FF2B5EF4-FFF2-40B4-BE49-F238E27FC236}">
                <a16:creationId xmlns:a16="http://schemas.microsoft.com/office/drawing/2014/main" id="{7FB1F35A-4D4B-9372-A450-70BB8B351455}"/>
              </a:ext>
            </a:extLst>
          </p:cNvPr>
          <p:cNvSpPr txBox="1"/>
          <p:nvPr/>
        </p:nvSpPr>
        <p:spPr>
          <a:xfrm>
            <a:off x="573043" y="2657804"/>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0.5</a:t>
            </a:r>
          </a:p>
        </p:txBody>
      </p:sp>
      <p:sp>
        <p:nvSpPr>
          <p:cNvPr id="44" name="TextBox 43">
            <a:extLst>
              <a:ext uri="{FF2B5EF4-FFF2-40B4-BE49-F238E27FC236}">
                <a16:creationId xmlns:a16="http://schemas.microsoft.com/office/drawing/2014/main" id="{A8AA5C27-A93D-3FF5-22D4-E46E2B6F017C}"/>
              </a:ext>
            </a:extLst>
          </p:cNvPr>
          <p:cNvSpPr txBox="1"/>
          <p:nvPr/>
        </p:nvSpPr>
        <p:spPr>
          <a:xfrm>
            <a:off x="573043" y="2029669"/>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0.6</a:t>
            </a:r>
          </a:p>
        </p:txBody>
      </p:sp>
      <p:sp>
        <p:nvSpPr>
          <p:cNvPr id="45" name="TextBox 44">
            <a:extLst>
              <a:ext uri="{FF2B5EF4-FFF2-40B4-BE49-F238E27FC236}">
                <a16:creationId xmlns:a16="http://schemas.microsoft.com/office/drawing/2014/main" id="{C2AE378C-C54D-0BD2-4662-D211BF74988D}"/>
              </a:ext>
            </a:extLst>
          </p:cNvPr>
          <p:cNvSpPr txBox="1"/>
          <p:nvPr/>
        </p:nvSpPr>
        <p:spPr>
          <a:xfrm rot="16200000">
            <a:off x="104515" y="2966779"/>
            <a:ext cx="6351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latin typeface="Garamond"/>
                <a:ea typeface="Calibri"/>
                <a:cs typeface="Calibri"/>
              </a:rPr>
              <a:t>EVI</a:t>
            </a:r>
            <a:endParaRPr lang="en-US" sz="1400"/>
          </a:p>
        </p:txBody>
      </p:sp>
      <p:sp>
        <p:nvSpPr>
          <p:cNvPr id="52" name="TextBox 51">
            <a:extLst>
              <a:ext uri="{FF2B5EF4-FFF2-40B4-BE49-F238E27FC236}">
                <a16:creationId xmlns:a16="http://schemas.microsoft.com/office/drawing/2014/main" id="{E8DBECED-9F02-2CF8-6F7C-2829C80B0586}"/>
              </a:ext>
            </a:extLst>
          </p:cNvPr>
          <p:cNvSpPr txBox="1"/>
          <p:nvPr/>
        </p:nvSpPr>
        <p:spPr>
          <a:xfrm rot="16200000">
            <a:off x="5871001" y="2884401"/>
            <a:ext cx="6351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latin typeface="Garamond"/>
                <a:ea typeface="Calibri"/>
                <a:cs typeface="Calibri"/>
              </a:rPr>
              <a:t>EVI</a:t>
            </a:r>
            <a:endParaRPr lang="en-US" sz="1400"/>
          </a:p>
        </p:txBody>
      </p:sp>
      <p:pic>
        <p:nvPicPr>
          <p:cNvPr id="6" name="Picture 5" descr="A graph with a line and a dotted line&#10;&#10;AI-generated content may be incorrect.">
            <a:extLst>
              <a:ext uri="{FF2B5EF4-FFF2-40B4-BE49-F238E27FC236}">
                <a16:creationId xmlns:a16="http://schemas.microsoft.com/office/drawing/2014/main" id="{A9849911-D154-7420-457F-3636BA80FCCD}"/>
              </a:ext>
            </a:extLst>
          </p:cNvPr>
          <p:cNvPicPr>
            <a:picLocks noChangeAspect="1"/>
          </p:cNvPicPr>
          <p:nvPr/>
        </p:nvPicPr>
        <p:blipFill>
          <a:blip r:embed="rId5"/>
          <a:stretch>
            <a:fillRect/>
          </a:stretch>
        </p:blipFill>
        <p:spPr>
          <a:xfrm>
            <a:off x="6575672" y="838492"/>
            <a:ext cx="5221638" cy="4441541"/>
          </a:xfrm>
          <a:prstGeom prst="rect">
            <a:avLst/>
          </a:prstGeom>
        </p:spPr>
      </p:pic>
      <p:pic>
        <p:nvPicPr>
          <p:cNvPr id="9" name="Picture 8" descr="A graph with a line and dotted line&#10;&#10;AI-generated content may be incorrect.">
            <a:extLst>
              <a:ext uri="{FF2B5EF4-FFF2-40B4-BE49-F238E27FC236}">
                <a16:creationId xmlns:a16="http://schemas.microsoft.com/office/drawing/2014/main" id="{2892B8C7-C178-7C2A-899B-0AD6010FEC7D}"/>
              </a:ext>
            </a:extLst>
          </p:cNvPr>
          <p:cNvPicPr>
            <a:picLocks noChangeAspect="1"/>
          </p:cNvPicPr>
          <p:nvPr/>
        </p:nvPicPr>
        <p:blipFill>
          <a:blip r:embed="rId6"/>
          <a:stretch>
            <a:fillRect/>
          </a:stretch>
        </p:blipFill>
        <p:spPr>
          <a:xfrm>
            <a:off x="871877" y="851024"/>
            <a:ext cx="5071723" cy="4472508"/>
          </a:xfrm>
          <a:prstGeom prst="rect">
            <a:avLst/>
          </a:prstGeom>
        </p:spPr>
      </p:pic>
      <p:sp>
        <p:nvSpPr>
          <p:cNvPr id="11" name="TextBox 10">
            <a:extLst>
              <a:ext uri="{FF2B5EF4-FFF2-40B4-BE49-F238E27FC236}">
                <a16:creationId xmlns:a16="http://schemas.microsoft.com/office/drawing/2014/main" id="{F4D90A8E-273B-C69A-A7B2-228D76077C5F}"/>
              </a:ext>
            </a:extLst>
          </p:cNvPr>
          <p:cNvSpPr txBox="1"/>
          <p:nvPr/>
        </p:nvSpPr>
        <p:spPr>
          <a:xfrm>
            <a:off x="573043" y="144272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0.7</a:t>
            </a:r>
          </a:p>
        </p:txBody>
      </p:sp>
      <p:sp>
        <p:nvSpPr>
          <p:cNvPr id="43" name="TextBox 42">
            <a:extLst>
              <a:ext uri="{FF2B5EF4-FFF2-40B4-BE49-F238E27FC236}">
                <a16:creationId xmlns:a16="http://schemas.microsoft.com/office/drawing/2014/main" id="{AA326A61-69D3-696F-B144-BEC5494EEF59}"/>
              </a:ext>
            </a:extLst>
          </p:cNvPr>
          <p:cNvSpPr txBox="1"/>
          <p:nvPr/>
        </p:nvSpPr>
        <p:spPr>
          <a:xfrm>
            <a:off x="573043" y="845480"/>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0.8</a:t>
            </a:r>
          </a:p>
        </p:txBody>
      </p:sp>
      <p:sp>
        <p:nvSpPr>
          <p:cNvPr id="51" name="TextBox 50">
            <a:extLst>
              <a:ext uri="{FF2B5EF4-FFF2-40B4-BE49-F238E27FC236}">
                <a16:creationId xmlns:a16="http://schemas.microsoft.com/office/drawing/2014/main" id="{6827169B-7760-237E-B511-182C3CF58CC2}"/>
              </a:ext>
            </a:extLst>
          </p:cNvPr>
          <p:cNvSpPr txBox="1"/>
          <p:nvPr/>
        </p:nvSpPr>
        <p:spPr>
          <a:xfrm>
            <a:off x="6730828" y="5273318"/>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Mar</a:t>
            </a:r>
          </a:p>
        </p:txBody>
      </p:sp>
      <p:sp>
        <p:nvSpPr>
          <p:cNvPr id="53" name="TextBox 52">
            <a:extLst>
              <a:ext uri="{FF2B5EF4-FFF2-40B4-BE49-F238E27FC236}">
                <a16:creationId xmlns:a16="http://schemas.microsoft.com/office/drawing/2014/main" id="{2931B3DB-5F6B-DA58-714A-E59B043E8C66}"/>
              </a:ext>
            </a:extLst>
          </p:cNvPr>
          <p:cNvSpPr txBox="1"/>
          <p:nvPr/>
        </p:nvSpPr>
        <p:spPr>
          <a:xfrm>
            <a:off x="7297179" y="5273318"/>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Apr</a:t>
            </a:r>
            <a:endParaRPr lang="en-US"/>
          </a:p>
        </p:txBody>
      </p:sp>
      <p:sp>
        <p:nvSpPr>
          <p:cNvPr id="54" name="TextBox 53">
            <a:extLst>
              <a:ext uri="{FF2B5EF4-FFF2-40B4-BE49-F238E27FC236}">
                <a16:creationId xmlns:a16="http://schemas.microsoft.com/office/drawing/2014/main" id="{E3FC4AA9-3647-717C-DE5C-40BD340951D5}"/>
              </a:ext>
            </a:extLst>
          </p:cNvPr>
          <p:cNvSpPr txBox="1"/>
          <p:nvPr/>
        </p:nvSpPr>
        <p:spPr>
          <a:xfrm>
            <a:off x="7760557" y="5273318"/>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May</a:t>
            </a:r>
            <a:endParaRPr lang="en-US"/>
          </a:p>
        </p:txBody>
      </p:sp>
      <p:sp>
        <p:nvSpPr>
          <p:cNvPr id="55" name="TextBox 54">
            <a:extLst>
              <a:ext uri="{FF2B5EF4-FFF2-40B4-BE49-F238E27FC236}">
                <a16:creationId xmlns:a16="http://schemas.microsoft.com/office/drawing/2014/main" id="{040C0E1B-3BC0-AC49-7AEF-7E0568611486}"/>
              </a:ext>
            </a:extLst>
          </p:cNvPr>
          <p:cNvSpPr txBox="1"/>
          <p:nvPr/>
        </p:nvSpPr>
        <p:spPr>
          <a:xfrm>
            <a:off x="8368098" y="5273318"/>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Jun</a:t>
            </a:r>
          </a:p>
        </p:txBody>
      </p:sp>
      <p:sp>
        <p:nvSpPr>
          <p:cNvPr id="56" name="TextBox 55">
            <a:extLst>
              <a:ext uri="{FF2B5EF4-FFF2-40B4-BE49-F238E27FC236}">
                <a16:creationId xmlns:a16="http://schemas.microsoft.com/office/drawing/2014/main" id="{F643E576-250A-D4D2-DCA8-1B9E9DC86A4D}"/>
              </a:ext>
            </a:extLst>
          </p:cNvPr>
          <p:cNvSpPr txBox="1"/>
          <p:nvPr/>
        </p:nvSpPr>
        <p:spPr>
          <a:xfrm>
            <a:off x="8955044" y="5273318"/>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Jul</a:t>
            </a:r>
            <a:endParaRPr lang="en-US"/>
          </a:p>
        </p:txBody>
      </p:sp>
      <p:sp>
        <p:nvSpPr>
          <p:cNvPr id="57" name="TextBox 56">
            <a:extLst>
              <a:ext uri="{FF2B5EF4-FFF2-40B4-BE49-F238E27FC236}">
                <a16:creationId xmlns:a16="http://schemas.microsoft.com/office/drawing/2014/main" id="{2BA83981-5E99-6990-F2F2-C1EC6281A9A1}"/>
              </a:ext>
            </a:extLst>
          </p:cNvPr>
          <p:cNvSpPr txBox="1"/>
          <p:nvPr/>
        </p:nvSpPr>
        <p:spPr>
          <a:xfrm>
            <a:off x="9418421" y="5273318"/>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Aug</a:t>
            </a:r>
          </a:p>
        </p:txBody>
      </p:sp>
      <p:sp>
        <p:nvSpPr>
          <p:cNvPr id="58" name="TextBox 57">
            <a:extLst>
              <a:ext uri="{FF2B5EF4-FFF2-40B4-BE49-F238E27FC236}">
                <a16:creationId xmlns:a16="http://schemas.microsoft.com/office/drawing/2014/main" id="{2D1E8C52-5ADF-B9A0-AB39-9FAF10A8C6BB}"/>
              </a:ext>
            </a:extLst>
          </p:cNvPr>
          <p:cNvSpPr txBox="1"/>
          <p:nvPr/>
        </p:nvSpPr>
        <p:spPr>
          <a:xfrm>
            <a:off x="10005368" y="5273318"/>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Sep</a:t>
            </a:r>
            <a:endParaRPr lang="en-US"/>
          </a:p>
        </p:txBody>
      </p:sp>
      <p:sp>
        <p:nvSpPr>
          <p:cNvPr id="59" name="TextBox 58">
            <a:extLst>
              <a:ext uri="{FF2B5EF4-FFF2-40B4-BE49-F238E27FC236}">
                <a16:creationId xmlns:a16="http://schemas.microsoft.com/office/drawing/2014/main" id="{0A0E70A6-26CD-0393-E1A1-36BA93C47DE2}"/>
              </a:ext>
            </a:extLst>
          </p:cNvPr>
          <p:cNvSpPr txBox="1"/>
          <p:nvPr/>
        </p:nvSpPr>
        <p:spPr>
          <a:xfrm>
            <a:off x="10551125" y="5273318"/>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Oct</a:t>
            </a:r>
          </a:p>
        </p:txBody>
      </p:sp>
      <p:sp>
        <p:nvSpPr>
          <p:cNvPr id="60" name="TextBox 59">
            <a:extLst>
              <a:ext uri="{FF2B5EF4-FFF2-40B4-BE49-F238E27FC236}">
                <a16:creationId xmlns:a16="http://schemas.microsoft.com/office/drawing/2014/main" id="{C6647995-88B2-7A93-5832-9025EFEB9CEA}"/>
              </a:ext>
            </a:extLst>
          </p:cNvPr>
          <p:cNvSpPr txBox="1"/>
          <p:nvPr/>
        </p:nvSpPr>
        <p:spPr>
          <a:xfrm>
            <a:off x="11014504" y="5273318"/>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Nov</a:t>
            </a:r>
          </a:p>
        </p:txBody>
      </p:sp>
      <p:sp>
        <p:nvSpPr>
          <p:cNvPr id="61" name="TextBox 60">
            <a:extLst>
              <a:ext uri="{FF2B5EF4-FFF2-40B4-BE49-F238E27FC236}">
                <a16:creationId xmlns:a16="http://schemas.microsoft.com/office/drawing/2014/main" id="{C15DD64E-052A-2D72-1BE1-2AB92CDBEF1A}"/>
              </a:ext>
            </a:extLst>
          </p:cNvPr>
          <p:cNvSpPr txBox="1"/>
          <p:nvPr/>
        </p:nvSpPr>
        <p:spPr>
          <a:xfrm>
            <a:off x="6318936" y="4964399"/>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0.1</a:t>
            </a:r>
          </a:p>
        </p:txBody>
      </p:sp>
      <p:sp>
        <p:nvSpPr>
          <p:cNvPr id="62" name="TextBox 61">
            <a:extLst>
              <a:ext uri="{FF2B5EF4-FFF2-40B4-BE49-F238E27FC236}">
                <a16:creationId xmlns:a16="http://schemas.microsoft.com/office/drawing/2014/main" id="{518E2FF7-057A-F827-A63F-A0D929B6C00B}"/>
              </a:ext>
            </a:extLst>
          </p:cNvPr>
          <p:cNvSpPr txBox="1"/>
          <p:nvPr/>
        </p:nvSpPr>
        <p:spPr>
          <a:xfrm>
            <a:off x="6318936" y="4428939"/>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0.2</a:t>
            </a:r>
          </a:p>
        </p:txBody>
      </p:sp>
      <p:sp>
        <p:nvSpPr>
          <p:cNvPr id="63" name="TextBox 62">
            <a:extLst>
              <a:ext uri="{FF2B5EF4-FFF2-40B4-BE49-F238E27FC236}">
                <a16:creationId xmlns:a16="http://schemas.microsoft.com/office/drawing/2014/main" id="{35E37C87-0FE2-764D-31E7-5371DD3D9882}"/>
              </a:ext>
            </a:extLst>
          </p:cNvPr>
          <p:cNvSpPr txBox="1"/>
          <p:nvPr/>
        </p:nvSpPr>
        <p:spPr>
          <a:xfrm>
            <a:off x="6318936" y="3800804"/>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0.3</a:t>
            </a:r>
          </a:p>
        </p:txBody>
      </p:sp>
      <p:sp>
        <p:nvSpPr>
          <p:cNvPr id="64" name="TextBox 63">
            <a:extLst>
              <a:ext uri="{FF2B5EF4-FFF2-40B4-BE49-F238E27FC236}">
                <a16:creationId xmlns:a16="http://schemas.microsoft.com/office/drawing/2014/main" id="{E92E149C-45CB-03AA-00BF-4DC4CA124E82}"/>
              </a:ext>
            </a:extLst>
          </p:cNvPr>
          <p:cNvSpPr txBox="1"/>
          <p:nvPr/>
        </p:nvSpPr>
        <p:spPr>
          <a:xfrm>
            <a:off x="6318936" y="3234452"/>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0.4</a:t>
            </a:r>
          </a:p>
        </p:txBody>
      </p:sp>
      <p:sp>
        <p:nvSpPr>
          <p:cNvPr id="65" name="TextBox 64">
            <a:extLst>
              <a:ext uri="{FF2B5EF4-FFF2-40B4-BE49-F238E27FC236}">
                <a16:creationId xmlns:a16="http://schemas.microsoft.com/office/drawing/2014/main" id="{E51325D9-F90E-7884-02A8-D1892CA8DD81}"/>
              </a:ext>
            </a:extLst>
          </p:cNvPr>
          <p:cNvSpPr txBox="1"/>
          <p:nvPr/>
        </p:nvSpPr>
        <p:spPr>
          <a:xfrm>
            <a:off x="6318935" y="2668101"/>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0.5</a:t>
            </a:r>
          </a:p>
        </p:txBody>
      </p:sp>
      <p:sp>
        <p:nvSpPr>
          <p:cNvPr id="66" name="TextBox 65">
            <a:extLst>
              <a:ext uri="{FF2B5EF4-FFF2-40B4-BE49-F238E27FC236}">
                <a16:creationId xmlns:a16="http://schemas.microsoft.com/office/drawing/2014/main" id="{2CFCB0F7-74D8-4540-043C-AD41292F4420}"/>
              </a:ext>
            </a:extLst>
          </p:cNvPr>
          <p:cNvSpPr txBox="1"/>
          <p:nvPr/>
        </p:nvSpPr>
        <p:spPr>
          <a:xfrm>
            <a:off x="6318935" y="2039966"/>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0.6</a:t>
            </a:r>
          </a:p>
        </p:txBody>
      </p:sp>
      <p:sp>
        <p:nvSpPr>
          <p:cNvPr id="67" name="TextBox 66">
            <a:extLst>
              <a:ext uri="{FF2B5EF4-FFF2-40B4-BE49-F238E27FC236}">
                <a16:creationId xmlns:a16="http://schemas.microsoft.com/office/drawing/2014/main" id="{2F1D3E01-9245-509A-A3A9-AC4A6C6EB078}"/>
              </a:ext>
            </a:extLst>
          </p:cNvPr>
          <p:cNvSpPr txBox="1"/>
          <p:nvPr/>
        </p:nvSpPr>
        <p:spPr>
          <a:xfrm>
            <a:off x="6318935" y="1453020"/>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0.7</a:t>
            </a:r>
          </a:p>
        </p:txBody>
      </p:sp>
      <p:sp>
        <p:nvSpPr>
          <p:cNvPr id="68" name="TextBox 67">
            <a:extLst>
              <a:ext uri="{FF2B5EF4-FFF2-40B4-BE49-F238E27FC236}">
                <a16:creationId xmlns:a16="http://schemas.microsoft.com/office/drawing/2014/main" id="{7745A0D3-12BC-E931-989D-499121D29771}"/>
              </a:ext>
            </a:extLst>
          </p:cNvPr>
          <p:cNvSpPr txBox="1"/>
          <p:nvPr/>
        </p:nvSpPr>
        <p:spPr>
          <a:xfrm>
            <a:off x="6318935" y="855777"/>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Garamond"/>
                <a:ea typeface="Calibri"/>
                <a:cs typeface="Calibri"/>
              </a:rPr>
              <a:t>0.8</a:t>
            </a:r>
          </a:p>
        </p:txBody>
      </p:sp>
    </p:spTree>
    <p:extLst>
      <p:ext uri="{BB962C8B-B14F-4D97-AF65-F5344CB8AC3E}">
        <p14:creationId xmlns:p14="http://schemas.microsoft.com/office/powerpoint/2010/main" val="895943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26CDE-66B4-79F4-75CA-8653D6F6A85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68CD43-D048-5016-45A9-C33C84E7B50E}"/>
              </a:ext>
            </a:extLst>
          </p:cNvPr>
          <p:cNvSpPr>
            <a:spLocks noGrp="1"/>
          </p:cNvSpPr>
          <p:nvPr>
            <p:ph type="sldNum" sz="quarter" idx="10"/>
          </p:nvPr>
        </p:nvSpPr>
        <p:spPr/>
        <p:txBody>
          <a:bodyPr/>
          <a:lstStyle/>
          <a:p>
            <a:fld id="{9C3AC94F-0BCF-4004-89AE-D672EB8CABD9}" type="slidenum">
              <a:rPr lang="en-US" smtClean="0"/>
              <a:pPr/>
              <a:t>15</a:t>
            </a:fld>
            <a:endParaRPr lang="en-US"/>
          </a:p>
        </p:txBody>
      </p:sp>
      <p:sp>
        <p:nvSpPr>
          <p:cNvPr id="3" name="Text Placeholder 2">
            <a:extLst>
              <a:ext uri="{FF2B5EF4-FFF2-40B4-BE49-F238E27FC236}">
                <a16:creationId xmlns:a16="http://schemas.microsoft.com/office/drawing/2014/main" id="{52AD2C00-2BD4-2942-0B4A-73709BFB025E}"/>
              </a:ext>
            </a:extLst>
          </p:cNvPr>
          <p:cNvSpPr>
            <a:spLocks noGrp="1"/>
          </p:cNvSpPr>
          <p:nvPr>
            <p:ph type="body" sz="quarter" idx="17"/>
          </p:nvPr>
        </p:nvSpPr>
        <p:spPr/>
        <p:txBody>
          <a:bodyPr vert="horz" lIns="91440" tIns="45720" rIns="91440" bIns="45720" rtlCol="0" anchor="t">
            <a:noAutofit/>
          </a:bodyPr>
          <a:lstStyle/>
          <a:p>
            <a:r>
              <a:rPr lang="en-US" dirty="0">
                <a:latin typeface="Century Gothic"/>
              </a:rPr>
              <a:t>Separating the Analysis</a:t>
            </a:r>
            <a:endParaRPr lang="en-US" dirty="0"/>
          </a:p>
        </p:txBody>
      </p:sp>
      <p:sp>
        <p:nvSpPr>
          <p:cNvPr id="4" name="Text Placeholder 3">
            <a:extLst>
              <a:ext uri="{FF2B5EF4-FFF2-40B4-BE49-F238E27FC236}">
                <a16:creationId xmlns:a16="http://schemas.microsoft.com/office/drawing/2014/main" id="{7451431D-CDEC-AE39-EDC2-D2491B2C77E4}"/>
              </a:ext>
            </a:extLst>
          </p:cNvPr>
          <p:cNvSpPr>
            <a:spLocks noGrp="1"/>
          </p:cNvSpPr>
          <p:nvPr>
            <p:ph type="body" sz="quarter" idx="18"/>
          </p:nvPr>
        </p:nvSpPr>
        <p:spPr/>
        <p:txBody>
          <a:bodyPr/>
          <a:lstStyle/>
          <a:p>
            <a:r>
              <a:rPr lang="en-US" dirty="0"/>
              <a:t>Texas &amp; Georgia Agriculture</a:t>
            </a:r>
          </a:p>
        </p:txBody>
      </p:sp>
      <p:pic>
        <p:nvPicPr>
          <p:cNvPr id="5" name="Picture 4" descr="A graph with dots and a line&#10;&#10;AI-generated content may be incorrect.">
            <a:extLst>
              <a:ext uri="{FF2B5EF4-FFF2-40B4-BE49-F238E27FC236}">
                <a16:creationId xmlns:a16="http://schemas.microsoft.com/office/drawing/2014/main" id="{B39847A7-9F15-360B-3199-0775C2F7DFFF}"/>
              </a:ext>
            </a:extLst>
          </p:cNvPr>
          <p:cNvPicPr>
            <a:picLocks noChangeAspect="1"/>
          </p:cNvPicPr>
          <p:nvPr/>
        </p:nvPicPr>
        <p:blipFill>
          <a:blip r:embed="rId3"/>
          <a:stretch>
            <a:fillRect/>
          </a:stretch>
        </p:blipFill>
        <p:spPr>
          <a:xfrm>
            <a:off x="3204107" y="846667"/>
            <a:ext cx="6724529" cy="4515557"/>
          </a:xfrm>
          <a:prstGeom prst="rect">
            <a:avLst/>
          </a:prstGeom>
        </p:spPr>
      </p:pic>
      <p:sp>
        <p:nvSpPr>
          <p:cNvPr id="7" name="TextBox 6">
            <a:extLst>
              <a:ext uri="{FF2B5EF4-FFF2-40B4-BE49-F238E27FC236}">
                <a16:creationId xmlns:a16="http://schemas.microsoft.com/office/drawing/2014/main" id="{FBC05036-E96D-10E9-657E-1AD0E297C6BB}"/>
              </a:ext>
            </a:extLst>
          </p:cNvPr>
          <p:cNvSpPr txBox="1"/>
          <p:nvPr/>
        </p:nvSpPr>
        <p:spPr>
          <a:xfrm>
            <a:off x="10156025" y="5143828"/>
            <a:ext cx="181719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3F3F3F"/>
                </a:solidFill>
                <a:latin typeface="Century Gothic"/>
              </a:rPr>
              <a:t>Average</a:t>
            </a:r>
            <a:endParaRPr lang="en-US" sz="2000">
              <a:solidFill>
                <a:srgbClr val="3F3F3F"/>
              </a:solidFill>
              <a:latin typeface="Century Gothic"/>
            </a:endParaRPr>
          </a:p>
          <a:p>
            <a:r>
              <a:rPr lang="en-US" sz="2400" dirty="0">
                <a:solidFill>
                  <a:srgbClr val="3F3F3F"/>
                </a:solidFill>
                <a:latin typeface="Century Gothic"/>
              </a:rPr>
              <a:t>July EVI</a:t>
            </a:r>
            <a:endParaRPr lang="en-US" sz="2000" dirty="0">
              <a:solidFill>
                <a:srgbClr val="3F3F3F"/>
              </a:solidFill>
              <a:latin typeface="Century Gothic"/>
            </a:endParaRPr>
          </a:p>
        </p:txBody>
      </p:sp>
      <p:sp>
        <p:nvSpPr>
          <p:cNvPr id="8" name="TextBox 7">
            <a:extLst>
              <a:ext uri="{FF2B5EF4-FFF2-40B4-BE49-F238E27FC236}">
                <a16:creationId xmlns:a16="http://schemas.microsoft.com/office/drawing/2014/main" id="{37FAA85D-66D3-196A-C432-76F6712BC26B}"/>
              </a:ext>
            </a:extLst>
          </p:cNvPr>
          <p:cNvSpPr txBox="1"/>
          <p:nvPr/>
        </p:nvSpPr>
        <p:spPr>
          <a:xfrm>
            <a:off x="453437" y="2682993"/>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3F3F3F"/>
                </a:solidFill>
                <a:latin typeface="Century Gothic"/>
              </a:rPr>
              <a:t>Average</a:t>
            </a:r>
          </a:p>
          <a:p>
            <a:r>
              <a:rPr lang="en-US" sz="2400" dirty="0">
                <a:solidFill>
                  <a:srgbClr val="3F3F3F"/>
                </a:solidFill>
                <a:latin typeface="Century Gothic"/>
              </a:rPr>
              <a:t>Length</a:t>
            </a:r>
          </a:p>
          <a:p>
            <a:r>
              <a:rPr lang="en-US" sz="2400" dirty="0">
                <a:solidFill>
                  <a:srgbClr val="3F3F3F"/>
                </a:solidFill>
                <a:latin typeface="Century Gothic"/>
              </a:rPr>
              <a:t>Uniformity</a:t>
            </a:r>
          </a:p>
        </p:txBody>
      </p:sp>
      <p:sp>
        <p:nvSpPr>
          <p:cNvPr id="9" name="TextBox 8">
            <a:extLst>
              <a:ext uri="{FF2B5EF4-FFF2-40B4-BE49-F238E27FC236}">
                <a16:creationId xmlns:a16="http://schemas.microsoft.com/office/drawing/2014/main" id="{2DE128C7-53B2-1F23-8E39-2C704F0AD943}"/>
              </a:ext>
            </a:extLst>
          </p:cNvPr>
          <p:cNvSpPr txBox="1"/>
          <p:nvPr/>
        </p:nvSpPr>
        <p:spPr>
          <a:xfrm>
            <a:off x="7527807" y="4141141"/>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3F3F3F"/>
                </a:solidFill>
                <a:latin typeface="Century Gothic"/>
              </a:rPr>
              <a:t>Texas</a:t>
            </a:r>
          </a:p>
          <a:p>
            <a:r>
              <a:rPr lang="en-US" sz="2400" dirty="0">
                <a:solidFill>
                  <a:srgbClr val="3F3F3F"/>
                </a:solidFill>
                <a:latin typeface="Century Gothic"/>
              </a:rPr>
              <a:t>Cluster</a:t>
            </a:r>
          </a:p>
        </p:txBody>
      </p:sp>
      <p:sp>
        <p:nvSpPr>
          <p:cNvPr id="12" name="TextBox 11">
            <a:extLst>
              <a:ext uri="{FF2B5EF4-FFF2-40B4-BE49-F238E27FC236}">
                <a16:creationId xmlns:a16="http://schemas.microsoft.com/office/drawing/2014/main" id="{9D79E962-8605-BC30-8DBE-145FCBB890D2}"/>
              </a:ext>
            </a:extLst>
          </p:cNvPr>
          <p:cNvSpPr txBox="1"/>
          <p:nvPr/>
        </p:nvSpPr>
        <p:spPr>
          <a:xfrm>
            <a:off x="4686770" y="1253067"/>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3F3F3F"/>
                </a:solidFill>
                <a:latin typeface="Century Gothic"/>
              </a:rPr>
              <a:t>Georgia</a:t>
            </a:r>
          </a:p>
          <a:p>
            <a:r>
              <a:rPr lang="en-US" sz="2400" dirty="0">
                <a:solidFill>
                  <a:srgbClr val="3F3F3F"/>
                </a:solidFill>
                <a:latin typeface="Century Gothic"/>
              </a:rPr>
              <a:t>Cluster</a:t>
            </a:r>
          </a:p>
        </p:txBody>
      </p:sp>
      <p:cxnSp>
        <p:nvCxnSpPr>
          <p:cNvPr id="13" name="Straight Arrow Connector 12">
            <a:extLst>
              <a:ext uri="{FF2B5EF4-FFF2-40B4-BE49-F238E27FC236}">
                <a16:creationId xmlns:a16="http://schemas.microsoft.com/office/drawing/2014/main" id="{7EE41115-5D83-F15F-7606-83977DBF1FB8}"/>
              </a:ext>
            </a:extLst>
          </p:cNvPr>
          <p:cNvCxnSpPr/>
          <p:nvPr/>
        </p:nvCxnSpPr>
        <p:spPr>
          <a:xfrm>
            <a:off x="6005827" y="1735395"/>
            <a:ext cx="1361844" cy="26853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00D9AF-6DEB-82A8-4CCD-E832B6528B90}"/>
              </a:ext>
            </a:extLst>
          </p:cNvPr>
          <p:cNvCxnSpPr/>
          <p:nvPr/>
        </p:nvCxnSpPr>
        <p:spPr>
          <a:xfrm flipH="1" flipV="1">
            <a:off x="6002847" y="4003823"/>
            <a:ext cx="1508165" cy="28782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FA49D85-F635-9C0D-A923-C82E15E32DF9}"/>
              </a:ext>
            </a:extLst>
          </p:cNvPr>
          <p:cNvSpPr txBox="1"/>
          <p:nvPr/>
        </p:nvSpPr>
        <p:spPr>
          <a:xfrm>
            <a:off x="2805290" y="1497658"/>
            <a:ext cx="6641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F3F3F"/>
                </a:solidFill>
                <a:latin typeface="Century Gothic"/>
              </a:rPr>
              <a:t>82</a:t>
            </a:r>
            <a:endParaRPr lang="en-US" dirty="0">
              <a:solidFill>
                <a:srgbClr val="3F3F3F"/>
              </a:solidFill>
            </a:endParaRPr>
          </a:p>
        </p:txBody>
      </p:sp>
      <p:sp>
        <p:nvSpPr>
          <p:cNvPr id="16" name="TextBox 15">
            <a:extLst>
              <a:ext uri="{FF2B5EF4-FFF2-40B4-BE49-F238E27FC236}">
                <a16:creationId xmlns:a16="http://schemas.microsoft.com/office/drawing/2014/main" id="{21DAF687-81CC-21CA-E472-E9657249C2F5}"/>
              </a:ext>
            </a:extLst>
          </p:cNvPr>
          <p:cNvSpPr txBox="1"/>
          <p:nvPr/>
        </p:nvSpPr>
        <p:spPr>
          <a:xfrm>
            <a:off x="2786475" y="3727215"/>
            <a:ext cx="87112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F3F3F"/>
                </a:solidFill>
                <a:latin typeface="Century Gothic"/>
              </a:rPr>
              <a:t>80</a:t>
            </a:r>
          </a:p>
        </p:txBody>
      </p:sp>
      <p:sp>
        <p:nvSpPr>
          <p:cNvPr id="17" name="TextBox 16">
            <a:extLst>
              <a:ext uri="{FF2B5EF4-FFF2-40B4-BE49-F238E27FC236}">
                <a16:creationId xmlns:a16="http://schemas.microsoft.com/office/drawing/2014/main" id="{858FBCF9-CEA1-6050-8C93-0049CD5C5BA0}"/>
              </a:ext>
            </a:extLst>
          </p:cNvPr>
          <p:cNvSpPr txBox="1"/>
          <p:nvPr/>
        </p:nvSpPr>
        <p:spPr>
          <a:xfrm>
            <a:off x="2786476" y="4837289"/>
            <a:ext cx="8240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F3F3F"/>
                </a:solidFill>
                <a:latin typeface="Century Gothic"/>
              </a:rPr>
              <a:t>79</a:t>
            </a:r>
          </a:p>
        </p:txBody>
      </p:sp>
      <p:sp>
        <p:nvSpPr>
          <p:cNvPr id="18" name="TextBox 17">
            <a:extLst>
              <a:ext uri="{FF2B5EF4-FFF2-40B4-BE49-F238E27FC236}">
                <a16:creationId xmlns:a16="http://schemas.microsoft.com/office/drawing/2014/main" id="{79D2044A-52CA-52AD-BBCA-A3A1B8113ECB}"/>
              </a:ext>
            </a:extLst>
          </p:cNvPr>
          <p:cNvSpPr txBox="1"/>
          <p:nvPr/>
        </p:nvSpPr>
        <p:spPr>
          <a:xfrm>
            <a:off x="2805290" y="2607733"/>
            <a:ext cx="4760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F3F3F"/>
                </a:solidFill>
                <a:latin typeface="Century Gothic"/>
              </a:rPr>
              <a:t>81</a:t>
            </a:r>
          </a:p>
        </p:txBody>
      </p:sp>
      <p:sp>
        <p:nvSpPr>
          <p:cNvPr id="19" name="TextBox 18">
            <a:extLst>
              <a:ext uri="{FF2B5EF4-FFF2-40B4-BE49-F238E27FC236}">
                <a16:creationId xmlns:a16="http://schemas.microsoft.com/office/drawing/2014/main" id="{E980D343-E213-0C48-03A7-9B4F71E7E7D9}"/>
              </a:ext>
            </a:extLst>
          </p:cNvPr>
          <p:cNvSpPr txBox="1"/>
          <p:nvPr/>
        </p:nvSpPr>
        <p:spPr>
          <a:xfrm>
            <a:off x="3285068" y="5364104"/>
            <a:ext cx="7864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F3F3F"/>
                </a:solidFill>
                <a:latin typeface="Century Gothic"/>
              </a:rPr>
              <a:t>0.15</a:t>
            </a:r>
          </a:p>
        </p:txBody>
      </p:sp>
      <p:sp>
        <p:nvSpPr>
          <p:cNvPr id="20" name="TextBox 19">
            <a:extLst>
              <a:ext uri="{FF2B5EF4-FFF2-40B4-BE49-F238E27FC236}">
                <a16:creationId xmlns:a16="http://schemas.microsoft.com/office/drawing/2014/main" id="{BCF56788-4ECE-DB0D-5D34-E869ABB66A18}"/>
              </a:ext>
            </a:extLst>
          </p:cNvPr>
          <p:cNvSpPr txBox="1"/>
          <p:nvPr/>
        </p:nvSpPr>
        <p:spPr>
          <a:xfrm>
            <a:off x="9221142" y="5364104"/>
            <a:ext cx="8429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F3F3F"/>
                </a:solidFill>
                <a:latin typeface="Century Gothic"/>
              </a:rPr>
              <a:t>0.75</a:t>
            </a:r>
            <a:endParaRPr lang="en-US" dirty="0">
              <a:solidFill>
                <a:srgbClr val="3F3F3F"/>
              </a:solidFill>
            </a:endParaRPr>
          </a:p>
        </p:txBody>
      </p:sp>
      <p:sp>
        <p:nvSpPr>
          <p:cNvPr id="21" name="TextBox 20">
            <a:extLst>
              <a:ext uri="{FF2B5EF4-FFF2-40B4-BE49-F238E27FC236}">
                <a16:creationId xmlns:a16="http://schemas.microsoft.com/office/drawing/2014/main" id="{03375355-8FCB-02F1-6745-C6E129360A0F}"/>
              </a:ext>
            </a:extLst>
          </p:cNvPr>
          <p:cNvSpPr txBox="1"/>
          <p:nvPr/>
        </p:nvSpPr>
        <p:spPr>
          <a:xfrm>
            <a:off x="6257808" y="5364104"/>
            <a:ext cx="8240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F3F3F"/>
                </a:solidFill>
                <a:latin typeface="Century Gothic"/>
              </a:rPr>
              <a:t>0.45</a:t>
            </a:r>
            <a:endParaRPr lang="en-US" dirty="0">
              <a:solidFill>
                <a:srgbClr val="3F3F3F"/>
              </a:solidFill>
            </a:endParaRPr>
          </a:p>
        </p:txBody>
      </p:sp>
    </p:spTree>
    <p:extLst>
      <p:ext uri="{BB962C8B-B14F-4D97-AF65-F5344CB8AC3E}">
        <p14:creationId xmlns:p14="http://schemas.microsoft.com/office/powerpoint/2010/main" val="3006380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79D84-BCBA-0372-C0C8-8F8F4067D1A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637623-A857-E981-4666-31B8C9DD840A}"/>
              </a:ext>
            </a:extLst>
          </p:cNvPr>
          <p:cNvSpPr>
            <a:spLocks noGrp="1"/>
          </p:cNvSpPr>
          <p:nvPr>
            <p:ph type="sldNum" sz="quarter" idx="10"/>
          </p:nvPr>
        </p:nvSpPr>
        <p:spPr>
          <a:xfrm>
            <a:off x="11473665" y="6023039"/>
            <a:ext cx="509793" cy="4284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3AC94F-0BCF-4004-89AE-D672EB8CABD9}" type="slidenum">
              <a:rPr kumimoji="0" lang="en-US" sz="1400" b="0" i="0" u="none" strike="noStrike" kern="1200" cap="none" spc="0" normalizeH="0" baseline="0" noProof="0" smtClean="0">
                <a:ln>
                  <a:noFill/>
                </a:ln>
                <a:solidFill>
                  <a:srgbClr val="D2672B"/>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rgbClr val="D2672B"/>
              </a:solidFill>
              <a:effectLst/>
              <a:uLnTx/>
              <a:uFillTx/>
              <a:latin typeface="Century Gothic" panose="020B0502020202020204" pitchFamily="34" charset="0"/>
              <a:ea typeface="+mn-ea"/>
              <a:cs typeface="+mn-cs"/>
            </a:endParaRPr>
          </a:p>
        </p:txBody>
      </p:sp>
      <p:sp>
        <p:nvSpPr>
          <p:cNvPr id="3" name="Text Placeholder 2">
            <a:extLst>
              <a:ext uri="{FF2B5EF4-FFF2-40B4-BE49-F238E27FC236}">
                <a16:creationId xmlns:a16="http://schemas.microsoft.com/office/drawing/2014/main" id="{805FC031-86B3-0096-9DEF-B55400D8FD1E}"/>
              </a:ext>
            </a:extLst>
          </p:cNvPr>
          <p:cNvSpPr>
            <a:spLocks noGrp="1"/>
          </p:cNvSpPr>
          <p:nvPr>
            <p:ph type="body" sz="quarter" idx="17"/>
          </p:nvPr>
        </p:nvSpPr>
        <p:spPr/>
        <p:txBody>
          <a:bodyPr vert="horz" lIns="91440" tIns="45720" rIns="91440" bIns="45720" rtlCol="0" anchor="t">
            <a:noAutofit/>
          </a:bodyPr>
          <a:lstStyle/>
          <a:p>
            <a:r>
              <a:rPr lang="en-US">
                <a:latin typeface="Century Gothic"/>
              </a:rPr>
              <a:t>Key Variables in Texas</a:t>
            </a:r>
            <a:endParaRPr lang="en-US"/>
          </a:p>
        </p:txBody>
      </p:sp>
      <p:sp>
        <p:nvSpPr>
          <p:cNvPr id="4" name="Text Placeholder 3">
            <a:extLst>
              <a:ext uri="{FF2B5EF4-FFF2-40B4-BE49-F238E27FC236}">
                <a16:creationId xmlns:a16="http://schemas.microsoft.com/office/drawing/2014/main" id="{965A3302-B307-1D38-F514-BD628D7518CC}"/>
              </a:ext>
            </a:extLst>
          </p:cNvPr>
          <p:cNvSpPr>
            <a:spLocks noGrp="1"/>
          </p:cNvSpPr>
          <p:nvPr>
            <p:ph type="body" sz="quarter" idx="18"/>
          </p:nvPr>
        </p:nvSpPr>
        <p:spPr/>
        <p:txBody>
          <a:bodyPr/>
          <a:lstStyle/>
          <a:p>
            <a:r>
              <a:rPr lang="en-US"/>
              <a:t>Texas &amp; Georgia Agriculture</a:t>
            </a:r>
          </a:p>
        </p:txBody>
      </p:sp>
      <p:grpSp>
        <p:nvGrpSpPr>
          <p:cNvPr id="22" name="Group 21">
            <a:extLst>
              <a:ext uri="{FF2B5EF4-FFF2-40B4-BE49-F238E27FC236}">
                <a16:creationId xmlns:a16="http://schemas.microsoft.com/office/drawing/2014/main" id="{4CAE7ABA-21ED-927E-EAB9-90465F2C0C7F}"/>
              </a:ext>
            </a:extLst>
          </p:cNvPr>
          <p:cNvGrpSpPr/>
          <p:nvPr/>
        </p:nvGrpSpPr>
        <p:grpSpPr>
          <a:xfrm>
            <a:off x="408018" y="-1174774"/>
            <a:ext cx="11011580" cy="7660399"/>
            <a:chOff x="302918" y="-1174774"/>
            <a:chExt cx="11011580" cy="7660399"/>
          </a:xfrm>
        </p:grpSpPr>
        <p:pic>
          <p:nvPicPr>
            <p:cNvPr id="14" name="Picture 13">
              <a:extLst>
                <a:ext uri="{FF2B5EF4-FFF2-40B4-BE49-F238E27FC236}">
                  <a16:creationId xmlns:a16="http://schemas.microsoft.com/office/drawing/2014/main" id="{1C2CDAA5-F1CE-A789-915F-6DB10C656A1D}"/>
                </a:ext>
              </a:extLst>
            </p:cNvPr>
            <p:cNvPicPr>
              <a:picLocks noChangeAspect="1"/>
            </p:cNvPicPr>
            <p:nvPr/>
          </p:nvPicPr>
          <p:blipFill>
            <a:blip r:embed="rId3"/>
            <a:stretch>
              <a:fillRect/>
            </a:stretch>
          </p:blipFill>
          <p:spPr>
            <a:xfrm>
              <a:off x="1755751" y="806647"/>
              <a:ext cx="9197720" cy="4524081"/>
            </a:xfrm>
            <a:prstGeom prst="rect">
              <a:avLst/>
            </a:prstGeom>
          </p:spPr>
        </p:pic>
        <p:sp>
          <p:nvSpPr>
            <p:cNvPr id="16" name="TextBox 15">
              <a:extLst>
                <a:ext uri="{FF2B5EF4-FFF2-40B4-BE49-F238E27FC236}">
                  <a16:creationId xmlns:a16="http://schemas.microsoft.com/office/drawing/2014/main" id="{AF8E7D2F-B53D-23A6-E74B-A2E40123C623}"/>
                </a:ext>
              </a:extLst>
            </p:cNvPr>
            <p:cNvSpPr txBox="1"/>
            <p:nvPr/>
          </p:nvSpPr>
          <p:spPr>
            <a:xfrm>
              <a:off x="1376618" y="4528114"/>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Gothic"/>
                  <a:ea typeface="Calibri"/>
                  <a:cs typeface="Calibri"/>
                </a:rPr>
                <a:t>-0.6</a:t>
              </a:r>
            </a:p>
          </p:txBody>
        </p:sp>
        <p:sp>
          <p:nvSpPr>
            <p:cNvPr id="18" name="TextBox 17">
              <a:extLst>
                <a:ext uri="{FF2B5EF4-FFF2-40B4-BE49-F238E27FC236}">
                  <a16:creationId xmlns:a16="http://schemas.microsoft.com/office/drawing/2014/main" id="{422C3B2E-E8AE-79E3-27BD-D35A1E6FF381}"/>
                </a:ext>
              </a:extLst>
            </p:cNvPr>
            <p:cNvSpPr txBox="1"/>
            <p:nvPr/>
          </p:nvSpPr>
          <p:spPr>
            <a:xfrm>
              <a:off x="1376618" y="3990189"/>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Calibri"/>
                  <a:cs typeface="Calibri"/>
                </a:rPr>
                <a:t>-0.4</a:t>
              </a:r>
            </a:p>
          </p:txBody>
        </p:sp>
        <p:sp>
          <p:nvSpPr>
            <p:cNvPr id="20" name="TextBox 19">
              <a:extLst>
                <a:ext uri="{FF2B5EF4-FFF2-40B4-BE49-F238E27FC236}">
                  <a16:creationId xmlns:a16="http://schemas.microsoft.com/office/drawing/2014/main" id="{C11652ED-F098-4A28-5A51-7E282FD8FD9E}"/>
                </a:ext>
              </a:extLst>
            </p:cNvPr>
            <p:cNvSpPr txBox="1"/>
            <p:nvPr/>
          </p:nvSpPr>
          <p:spPr>
            <a:xfrm>
              <a:off x="1386025" y="2924636"/>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Gothic"/>
                  <a:ea typeface="Calibri"/>
                  <a:cs typeface="Calibri"/>
                </a:rPr>
                <a:t>0.0</a:t>
              </a:r>
            </a:p>
          </p:txBody>
        </p:sp>
        <p:sp>
          <p:nvSpPr>
            <p:cNvPr id="26" name="TextBox 25">
              <a:extLst>
                <a:ext uri="{FF2B5EF4-FFF2-40B4-BE49-F238E27FC236}">
                  <a16:creationId xmlns:a16="http://schemas.microsoft.com/office/drawing/2014/main" id="{22BF4168-2F2F-2172-61BA-F7EC1279134A}"/>
                </a:ext>
              </a:extLst>
            </p:cNvPr>
            <p:cNvSpPr txBox="1"/>
            <p:nvPr/>
          </p:nvSpPr>
          <p:spPr>
            <a:xfrm>
              <a:off x="1386025" y="2386711"/>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Gothic"/>
                  <a:ea typeface="Calibri"/>
                  <a:cs typeface="Calibri"/>
                </a:rPr>
                <a:t>0.2</a:t>
              </a:r>
            </a:p>
          </p:txBody>
        </p:sp>
        <p:sp>
          <p:nvSpPr>
            <p:cNvPr id="28" name="TextBox 27">
              <a:extLst>
                <a:ext uri="{FF2B5EF4-FFF2-40B4-BE49-F238E27FC236}">
                  <a16:creationId xmlns:a16="http://schemas.microsoft.com/office/drawing/2014/main" id="{89630E16-93EE-0844-46F7-F6B849E63629}"/>
                </a:ext>
              </a:extLst>
            </p:cNvPr>
            <p:cNvSpPr txBox="1"/>
            <p:nvPr/>
          </p:nvSpPr>
          <p:spPr>
            <a:xfrm>
              <a:off x="1386024" y="1837184"/>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Calibri"/>
                  <a:cs typeface="Calibri"/>
                </a:rPr>
                <a:t>0.4</a:t>
              </a:r>
            </a:p>
          </p:txBody>
        </p:sp>
        <p:sp>
          <p:nvSpPr>
            <p:cNvPr id="30" name="TextBox 29">
              <a:extLst>
                <a:ext uri="{FF2B5EF4-FFF2-40B4-BE49-F238E27FC236}">
                  <a16:creationId xmlns:a16="http://schemas.microsoft.com/office/drawing/2014/main" id="{B216B81B-3002-6CDE-67DB-FCAD57CC63A7}"/>
                </a:ext>
              </a:extLst>
            </p:cNvPr>
            <p:cNvSpPr txBox="1"/>
            <p:nvPr/>
          </p:nvSpPr>
          <p:spPr>
            <a:xfrm>
              <a:off x="1386024" y="1310993"/>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Calibri"/>
                  <a:cs typeface="Calibri"/>
                </a:rPr>
                <a:t>0.6</a:t>
              </a:r>
            </a:p>
          </p:txBody>
        </p:sp>
        <p:sp>
          <p:nvSpPr>
            <p:cNvPr id="32" name="TextBox 31">
              <a:extLst>
                <a:ext uri="{FF2B5EF4-FFF2-40B4-BE49-F238E27FC236}">
                  <a16:creationId xmlns:a16="http://schemas.microsoft.com/office/drawing/2014/main" id="{BB2CCAB3-466E-C0F1-0C25-EA4CAC12E4DA}"/>
                </a:ext>
              </a:extLst>
            </p:cNvPr>
            <p:cNvSpPr txBox="1"/>
            <p:nvPr/>
          </p:nvSpPr>
          <p:spPr>
            <a:xfrm rot="18840000">
              <a:off x="4176592" y="5646809"/>
              <a:ext cx="12279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 Yellowness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A5AFBE88-45B3-842B-BB04-4F6F1B34A64C}"/>
                </a:ext>
              </a:extLst>
            </p:cNvPr>
            <p:cNvSpPr txBox="1"/>
            <p:nvPr/>
          </p:nvSpPr>
          <p:spPr>
            <a:xfrm rot="18840000">
              <a:off x="1646454" y="5597935"/>
              <a:ext cx="115606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F3F"/>
                  </a:solidFill>
                  <a:effectLst/>
                  <a:uLnTx/>
                  <a:uFillTx/>
                  <a:latin typeface="Century Gothic"/>
                  <a:ea typeface="+mn-ea"/>
                  <a:cs typeface="+mn-cs"/>
                </a:rPr>
                <a:t>Fiber Length</a:t>
              </a:r>
            </a:p>
          </p:txBody>
        </p:sp>
        <p:sp>
          <p:nvSpPr>
            <p:cNvPr id="36" name="TextBox 35">
              <a:extLst>
                <a:ext uri="{FF2B5EF4-FFF2-40B4-BE49-F238E27FC236}">
                  <a16:creationId xmlns:a16="http://schemas.microsoft.com/office/drawing/2014/main" id="{810A3417-3023-2884-90A7-06135C1CD387}"/>
                </a:ext>
              </a:extLst>
            </p:cNvPr>
            <p:cNvSpPr txBox="1"/>
            <p:nvPr/>
          </p:nvSpPr>
          <p:spPr>
            <a:xfrm rot="18840000">
              <a:off x="5476877" y="5580098"/>
              <a:ext cx="12279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Fiber Strength</a:t>
              </a:r>
            </a:p>
          </p:txBody>
        </p:sp>
        <p:sp>
          <p:nvSpPr>
            <p:cNvPr id="38" name="TextBox 37">
              <a:extLst>
                <a:ext uri="{FF2B5EF4-FFF2-40B4-BE49-F238E27FC236}">
                  <a16:creationId xmlns:a16="http://schemas.microsoft.com/office/drawing/2014/main" id="{0318ACE2-AB99-C40A-9557-24C6A9B86A60}"/>
                </a:ext>
              </a:extLst>
            </p:cNvPr>
            <p:cNvSpPr txBox="1"/>
            <p:nvPr/>
          </p:nvSpPr>
          <p:spPr>
            <a:xfrm rot="18840000">
              <a:off x="2876274" y="5656561"/>
              <a:ext cx="12279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 Reflectance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7954BD7F-2772-2409-DA49-2ABDB9C2CB02}"/>
                </a:ext>
              </a:extLst>
            </p:cNvPr>
            <p:cNvSpPr txBox="1"/>
            <p:nvPr/>
          </p:nvSpPr>
          <p:spPr>
            <a:xfrm rot="18840000">
              <a:off x="8114535" y="5669973"/>
              <a:ext cx="12279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404040"/>
                  </a:solidFill>
                  <a:effectLst/>
                  <a:uLnTx/>
                  <a:uFillTx/>
                  <a:latin typeface="Century Gothic"/>
                  <a:ea typeface="+mn-ea"/>
                  <a:cs typeface="+mn-cs"/>
                </a:rPr>
                <a:t>Micronaire</a:t>
              </a:r>
            </a:p>
          </p:txBody>
        </p:sp>
        <p:sp>
          <p:nvSpPr>
            <p:cNvPr id="42" name="TextBox 41">
              <a:extLst>
                <a:ext uri="{FF2B5EF4-FFF2-40B4-BE49-F238E27FC236}">
                  <a16:creationId xmlns:a16="http://schemas.microsoft.com/office/drawing/2014/main" id="{3A8C53DE-0A60-3418-109B-2CA670DFC50A}"/>
                </a:ext>
              </a:extLst>
            </p:cNvPr>
            <p:cNvSpPr txBox="1"/>
            <p:nvPr/>
          </p:nvSpPr>
          <p:spPr>
            <a:xfrm rot="18840000">
              <a:off x="6849972" y="5640816"/>
              <a:ext cx="12279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Length Uniformity</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81FA7726-8B39-3366-7748-544DF958D63E}"/>
                </a:ext>
              </a:extLst>
            </p:cNvPr>
            <p:cNvSpPr txBox="1"/>
            <p:nvPr/>
          </p:nvSpPr>
          <p:spPr>
            <a:xfrm rot="18840000">
              <a:off x="9391103" y="5597131"/>
              <a:ext cx="12279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Trash Surface Area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C5361D7D-D314-C60F-D8D7-93928D322877}"/>
                </a:ext>
              </a:extLst>
            </p:cNvPr>
            <p:cNvSpPr txBox="1"/>
            <p:nvPr/>
          </p:nvSpPr>
          <p:spPr>
            <a:xfrm>
              <a:off x="1376618" y="3496499"/>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Calibri"/>
                  <a:cs typeface="Calibri"/>
                </a:rPr>
                <a:t>-0.2</a:t>
              </a:r>
              <a:endParaRPr kumimoji="0" lang="en-US" sz="1800" b="0" i="0" u="none" strike="noStrike" kern="1200" cap="none" spc="0" normalizeH="0" baseline="0" noProof="0">
                <a:ln>
                  <a:noFill/>
                </a:ln>
                <a:solidFill>
                  <a:srgbClr val="3F3F3F"/>
                </a:solidFill>
                <a:effectLst/>
                <a:uLnTx/>
                <a:uFillTx/>
                <a:latin typeface="Century Gothic"/>
                <a:ea typeface="Calibri" panose="020F0502020204030204"/>
                <a:cs typeface="Calibri" panose="020F0502020204030204"/>
              </a:endParaRPr>
            </a:p>
          </p:txBody>
        </p:sp>
        <p:sp>
          <p:nvSpPr>
            <p:cNvPr id="46" name="TextBox 45">
              <a:extLst>
                <a:ext uri="{FF2B5EF4-FFF2-40B4-BE49-F238E27FC236}">
                  <a16:creationId xmlns:a16="http://schemas.microsoft.com/office/drawing/2014/main" id="{1840BC88-CB8C-7B28-BBF7-981E356A6777}"/>
                </a:ext>
              </a:extLst>
            </p:cNvPr>
            <p:cNvSpPr txBox="1"/>
            <p:nvPr/>
          </p:nvSpPr>
          <p:spPr>
            <a:xfrm>
              <a:off x="1376618" y="5075466"/>
              <a:ext cx="46014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Calibri"/>
                  <a:cs typeface="Calibri"/>
                </a:rPr>
                <a:t>-0.8</a:t>
              </a:r>
            </a:p>
          </p:txBody>
        </p:sp>
        <p:sp>
          <p:nvSpPr>
            <p:cNvPr id="47" name="TextBox 46">
              <a:extLst>
                <a:ext uri="{FF2B5EF4-FFF2-40B4-BE49-F238E27FC236}">
                  <a16:creationId xmlns:a16="http://schemas.microsoft.com/office/drawing/2014/main" id="{3BD51636-5749-6CAB-D8DF-9F386590DCB4}"/>
                </a:ext>
              </a:extLst>
            </p:cNvPr>
            <p:cNvSpPr txBox="1"/>
            <p:nvPr/>
          </p:nvSpPr>
          <p:spPr>
            <a:xfrm>
              <a:off x="396489" y="4291737"/>
              <a:ext cx="5244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6000"/>
                      <a:lumOff val="24000"/>
                    </a:prstClr>
                  </a:solidFill>
                  <a:effectLst/>
                  <a:uLnTx/>
                  <a:uFillTx/>
                  <a:latin typeface="Century Gothic"/>
                  <a:ea typeface="Calibri"/>
                  <a:cs typeface="Calibri"/>
                </a:rPr>
                <a:t>July</a:t>
              </a:r>
            </a:p>
          </p:txBody>
        </p:sp>
        <p:sp>
          <p:nvSpPr>
            <p:cNvPr id="48" name="TextBox 47">
              <a:extLst>
                <a:ext uri="{FF2B5EF4-FFF2-40B4-BE49-F238E27FC236}">
                  <a16:creationId xmlns:a16="http://schemas.microsoft.com/office/drawing/2014/main" id="{B0FE1C8A-863F-82BF-2174-4054F8B539FB}"/>
                </a:ext>
              </a:extLst>
            </p:cNvPr>
            <p:cNvSpPr txBox="1"/>
            <p:nvPr/>
          </p:nvSpPr>
          <p:spPr>
            <a:xfrm>
              <a:off x="384434" y="4468966"/>
              <a:ext cx="6988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6000"/>
                      <a:lumOff val="24000"/>
                    </a:prstClr>
                  </a:solidFill>
                  <a:effectLst/>
                  <a:uLnTx/>
                  <a:uFillTx/>
                  <a:latin typeface="Century Gothic"/>
                  <a:ea typeface="Calibri"/>
                  <a:cs typeface="Calibri"/>
                </a:rPr>
                <a:t>August</a:t>
              </a:r>
            </a:p>
          </p:txBody>
        </p:sp>
        <p:sp>
          <p:nvSpPr>
            <p:cNvPr id="49" name="TextBox 48">
              <a:extLst>
                <a:ext uri="{FF2B5EF4-FFF2-40B4-BE49-F238E27FC236}">
                  <a16:creationId xmlns:a16="http://schemas.microsoft.com/office/drawing/2014/main" id="{B8E668C6-8E2E-D999-F0FD-A1E7B6CBD723}"/>
                </a:ext>
              </a:extLst>
            </p:cNvPr>
            <p:cNvSpPr txBox="1"/>
            <p:nvPr/>
          </p:nvSpPr>
          <p:spPr>
            <a:xfrm>
              <a:off x="407828" y="4674546"/>
              <a:ext cx="10201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6000"/>
                      <a:lumOff val="24000"/>
                    </a:prstClr>
                  </a:solidFill>
                  <a:effectLst/>
                  <a:uLnTx/>
                  <a:uFillTx/>
                  <a:latin typeface="Century Gothic"/>
                  <a:ea typeface="Calibri"/>
                  <a:cs typeface="Calibri"/>
                </a:rPr>
                <a:t>September</a:t>
              </a:r>
            </a:p>
          </p:txBody>
        </p:sp>
        <p:sp>
          <p:nvSpPr>
            <p:cNvPr id="50" name="TextBox 49">
              <a:extLst>
                <a:ext uri="{FF2B5EF4-FFF2-40B4-BE49-F238E27FC236}">
                  <a16:creationId xmlns:a16="http://schemas.microsoft.com/office/drawing/2014/main" id="{4E1343BF-52FE-7F28-3C34-45E291B14DEF}"/>
                </a:ext>
              </a:extLst>
            </p:cNvPr>
            <p:cNvSpPr txBox="1"/>
            <p:nvPr/>
          </p:nvSpPr>
          <p:spPr>
            <a:xfrm>
              <a:off x="382912" y="4883305"/>
              <a:ext cx="8365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6000"/>
                      <a:lumOff val="24000"/>
                    </a:prstClr>
                  </a:solidFill>
                  <a:effectLst/>
                  <a:uLnTx/>
                  <a:uFillTx/>
                  <a:latin typeface="Century Gothic"/>
                  <a:ea typeface="Calibri"/>
                  <a:cs typeface="Calibri"/>
                </a:rPr>
                <a:t>October</a:t>
              </a:r>
            </a:p>
          </p:txBody>
        </p:sp>
        <p:sp>
          <p:nvSpPr>
            <p:cNvPr id="51" name="TextBox 50">
              <a:extLst>
                <a:ext uri="{FF2B5EF4-FFF2-40B4-BE49-F238E27FC236}">
                  <a16:creationId xmlns:a16="http://schemas.microsoft.com/office/drawing/2014/main" id="{51F48634-DB93-4797-96FC-1DC3713A6BFE}"/>
                </a:ext>
              </a:extLst>
            </p:cNvPr>
            <p:cNvSpPr txBox="1"/>
            <p:nvPr/>
          </p:nvSpPr>
          <p:spPr>
            <a:xfrm>
              <a:off x="394928" y="5052495"/>
              <a:ext cx="10109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6000"/>
                      <a:lumOff val="24000"/>
                    </a:prstClr>
                  </a:solidFill>
                  <a:effectLst/>
                  <a:uLnTx/>
                  <a:uFillTx/>
                  <a:latin typeface="Century Gothic"/>
                  <a:ea typeface="Calibri"/>
                  <a:cs typeface="Calibri"/>
                </a:rPr>
                <a:t>November</a:t>
              </a:r>
            </a:p>
          </p:txBody>
        </p:sp>
        <p:sp>
          <p:nvSpPr>
            <p:cNvPr id="5" name="TextBox 4">
              <a:extLst>
                <a:ext uri="{FF2B5EF4-FFF2-40B4-BE49-F238E27FC236}">
                  <a16:creationId xmlns:a16="http://schemas.microsoft.com/office/drawing/2014/main" id="{A55062D8-73A6-E3C0-606C-E1595153688D}"/>
                </a:ext>
              </a:extLst>
            </p:cNvPr>
            <p:cNvSpPr txBox="1"/>
            <p:nvPr/>
          </p:nvSpPr>
          <p:spPr>
            <a:xfrm>
              <a:off x="1384770" y="81091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F3F3F"/>
                  </a:solidFill>
                  <a:effectLst/>
                  <a:uLnTx/>
                  <a:uFillTx/>
                  <a:latin typeface="Century Gothic"/>
                  <a:ea typeface="+mn-ea"/>
                  <a:cs typeface="+mn-cs"/>
                </a:rPr>
                <a:t>0.8</a:t>
              </a:r>
              <a:endParaRPr kumimoji="0" lang="en-US" sz="18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557FBE1-6132-60CB-8125-DEC27964150F}"/>
                </a:ext>
              </a:extLst>
            </p:cNvPr>
            <p:cNvSpPr txBox="1"/>
            <p:nvPr/>
          </p:nvSpPr>
          <p:spPr>
            <a:xfrm>
              <a:off x="302918" y="283351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6000"/>
                      <a:lumOff val="24000"/>
                    </a:prstClr>
                  </a:solidFill>
                  <a:effectLst/>
                  <a:uLnTx/>
                  <a:uFillTx/>
                  <a:latin typeface="Century Gothic"/>
                  <a:ea typeface="+mn-ea"/>
                  <a:cs typeface="+mn-cs"/>
                </a:rPr>
                <a:t>Correlation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6000"/>
                      <a:lumOff val="24000"/>
                    </a:prstClr>
                  </a:solidFill>
                  <a:effectLst/>
                  <a:uLnTx/>
                  <a:uFillTx/>
                  <a:latin typeface="Century Gothic"/>
                  <a:ea typeface="+mn-ea"/>
                  <a:cs typeface="+mn-cs"/>
                </a:rPr>
                <a:t>Coefficient</a:t>
              </a:r>
            </a:p>
          </p:txBody>
        </p:sp>
        <p:sp>
          <p:nvSpPr>
            <p:cNvPr id="7" name="TextBox 6">
              <a:extLst>
                <a:ext uri="{FF2B5EF4-FFF2-40B4-BE49-F238E27FC236}">
                  <a16:creationId xmlns:a16="http://schemas.microsoft.com/office/drawing/2014/main" id="{6D8E9C0F-857F-9B92-20A9-97002EF9DB2E}"/>
                </a:ext>
              </a:extLst>
            </p:cNvPr>
            <p:cNvSpPr txBox="1"/>
            <p:nvPr/>
          </p:nvSpPr>
          <p:spPr>
            <a:xfrm rot="18000000">
              <a:off x="1168401" y="180623"/>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mn-ea"/>
                  <a:cs typeface="+mn-cs"/>
                </a:rPr>
                <a:t>GDD</a:t>
              </a:r>
            </a:p>
          </p:txBody>
        </p:sp>
        <p:sp>
          <p:nvSpPr>
            <p:cNvPr id="8" name="TextBox 7">
              <a:extLst>
                <a:ext uri="{FF2B5EF4-FFF2-40B4-BE49-F238E27FC236}">
                  <a16:creationId xmlns:a16="http://schemas.microsoft.com/office/drawing/2014/main" id="{9C3F595B-FB42-D93E-BFD0-45E15B831E43}"/>
                </a:ext>
              </a:extLst>
            </p:cNvPr>
            <p:cNvSpPr txBox="1"/>
            <p:nvPr/>
          </p:nvSpPr>
          <p:spPr>
            <a:xfrm rot="18000000">
              <a:off x="2692399" y="21825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mn-ea"/>
                  <a:cs typeface="+mn-cs"/>
                </a:rPr>
                <a:t>EVI</a:t>
              </a:r>
              <a:endParaRPr kumimoji="0" lang="en-US" sz="1800" b="0" i="0" u="none" strike="noStrike" kern="1200" cap="none" spc="0" normalizeH="0" baseline="0" noProof="0">
                <a:ln>
                  <a:noFill/>
                </a:ln>
                <a:solidFill>
                  <a:prstClr val="black">
                    <a:lumMod val="76000"/>
                    <a:lumOff val="24000"/>
                  </a:prstClr>
                </a:solidFill>
                <a:effectLst/>
                <a:uLnTx/>
                <a:uFillTx/>
                <a:latin typeface="Calibri" panose="020F0502020204030204"/>
                <a:ea typeface="Calibri"/>
                <a:cs typeface="Calibri"/>
              </a:endParaRPr>
            </a:p>
          </p:txBody>
        </p:sp>
        <p:sp>
          <p:nvSpPr>
            <p:cNvPr id="9" name="TextBox 8">
              <a:extLst>
                <a:ext uri="{FF2B5EF4-FFF2-40B4-BE49-F238E27FC236}">
                  <a16:creationId xmlns:a16="http://schemas.microsoft.com/office/drawing/2014/main" id="{4E0613FD-6B56-C023-43E8-C75F806C35C8}"/>
                </a:ext>
              </a:extLst>
            </p:cNvPr>
            <p:cNvSpPr txBox="1"/>
            <p:nvPr/>
          </p:nvSpPr>
          <p:spPr>
            <a:xfrm rot="18000000">
              <a:off x="7988770" y="28410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mn-ea"/>
                  <a:cs typeface="+mn-cs"/>
                </a:rPr>
                <a:t>GDD</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E592CE3-402C-9565-E632-2B2C0543961C}"/>
                </a:ext>
              </a:extLst>
            </p:cNvPr>
            <p:cNvSpPr txBox="1"/>
            <p:nvPr/>
          </p:nvSpPr>
          <p:spPr>
            <a:xfrm rot="18000000">
              <a:off x="9446918" y="14299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3F3F3F"/>
                  </a:solidFill>
                  <a:effectLst/>
                  <a:uLnTx/>
                  <a:uFillTx/>
                  <a:latin typeface="Century Gothic"/>
                  <a:ea typeface="+mn-ea"/>
                  <a:cs typeface="+mn-cs"/>
                </a:rPr>
                <a:t>Precip</a:t>
              </a:r>
            </a:p>
          </p:txBody>
        </p:sp>
        <p:sp>
          <p:nvSpPr>
            <p:cNvPr id="11" name="TextBox 10">
              <a:extLst>
                <a:ext uri="{FF2B5EF4-FFF2-40B4-BE49-F238E27FC236}">
                  <a16:creationId xmlns:a16="http://schemas.microsoft.com/office/drawing/2014/main" id="{9D41F19E-1ED4-3DB1-E4B4-D994C38DCEF6}"/>
                </a:ext>
              </a:extLst>
            </p:cNvPr>
            <p:cNvSpPr txBox="1"/>
            <p:nvPr/>
          </p:nvSpPr>
          <p:spPr>
            <a:xfrm rot="18000000">
              <a:off x="9804399" y="5832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mn-ea"/>
                  <a:cs typeface="+mn-cs"/>
                </a:rPr>
                <a:t>RZSM</a:t>
              </a:r>
            </a:p>
          </p:txBody>
        </p:sp>
        <p:sp>
          <p:nvSpPr>
            <p:cNvPr id="12" name="TextBox 11">
              <a:extLst>
                <a:ext uri="{FF2B5EF4-FFF2-40B4-BE49-F238E27FC236}">
                  <a16:creationId xmlns:a16="http://schemas.microsoft.com/office/drawing/2014/main" id="{71B59B0F-1CAD-966B-DCBF-B9E81FA582D5}"/>
                </a:ext>
              </a:extLst>
            </p:cNvPr>
            <p:cNvSpPr txBox="1"/>
            <p:nvPr/>
          </p:nvSpPr>
          <p:spPr>
            <a:xfrm rot="18000000">
              <a:off x="5429955" y="376484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mn-ea"/>
                  <a:cs typeface="+mn-cs"/>
                </a:rPr>
                <a:t>RZSM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6847CC5-BC85-9ADB-2978-13EFC59624AE}"/>
                </a:ext>
              </a:extLst>
            </p:cNvPr>
            <p:cNvSpPr txBox="1"/>
            <p:nvPr/>
          </p:nvSpPr>
          <p:spPr>
            <a:xfrm rot="18000000">
              <a:off x="3520252" y="3764843"/>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mn-ea"/>
                  <a:cs typeface="+mn-cs"/>
                </a:rPr>
                <a:t>RZSM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38A6F70B-3AD4-EA76-7840-33BCDBC5885F}"/>
                </a:ext>
              </a:extLst>
            </p:cNvPr>
            <p:cNvSpPr txBox="1"/>
            <p:nvPr/>
          </p:nvSpPr>
          <p:spPr>
            <a:xfrm rot="18000000">
              <a:off x="5881511" y="363314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mn-ea"/>
                  <a:cs typeface="+mn-cs"/>
                </a:rPr>
                <a:t>RZSM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FD87D5E-F809-F70F-4182-D822F57689E8}"/>
                </a:ext>
              </a:extLst>
            </p:cNvPr>
            <p:cNvSpPr txBox="1"/>
            <p:nvPr/>
          </p:nvSpPr>
          <p:spPr>
            <a:xfrm rot="18000000">
              <a:off x="6728178" y="368017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mn-ea"/>
                  <a:cs typeface="+mn-cs"/>
                </a:rPr>
                <a:t>RZSM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C5188D53-57A6-1BDE-E4BF-5F763C01C9EE}"/>
                </a:ext>
              </a:extLst>
            </p:cNvPr>
            <p:cNvSpPr txBox="1"/>
            <p:nvPr/>
          </p:nvSpPr>
          <p:spPr>
            <a:xfrm rot="18000000">
              <a:off x="3115734" y="3877733"/>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lumMod val="76000"/>
                      <a:lumOff val="24000"/>
                    </a:prstClr>
                  </a:solidFill>
                  <a:effectLst/>
                  <a:uLnTx/>
                  <a:uFillTx/>
                  <a:latin typeface="Century Gothic"/>
                  <a:ea typeface="+mn-ea"/>
                  <a:cs typeface="+mn-cs"/>
                </a:rPr>
                <a:t>Precip</a:t>
              </a:r>
              <a:endParaRPr kumimoji="0" lang="en-US" sz="1800" b="0" i="0" u="none" strike="noStrike" kern="1200" cap="none" spc="0" normalizeH="0" baseline="0" noProof="0" err="1">
                <a:ln>
                  <a:noFill/>
                </a:ln>
                <a:solidFill>
                  <a:prstClr val="black">
                    <a:lumMod val="76000"/>
                    <a:lumOff val="24000"/>
                  </a:prstClr>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BCF3D66-08FC-6A0F-08CF-B4EA0084D3E7}"/>
                </a:ext>
              </a:extLst>
            </p:cNvPr>
            <p:cNvSpPr txBox="1"/>
            <p:nvPr/>
          </p:nvSpPr>
          <p:spPr>
            <a:xfrm rot="18000000">
              <a:off x="4254030" y="393417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mn-ea"/>
                  <a:cs typeface="+mn-cs"/>
                </a:rPr>
                <a:t>Precip</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Rectangle 22">
            <a:extLst>
              <a:ext uri="{FF2B5EF4-FFF2-40B4-BE49-F238E27FC236}">
                <a16:creationId xmlns:a16="http://schemas.microsoft.com/office/drawing/2014/main" id="{711F06AE-50C4-D65B-D895-4305B9F392D3}"/>
              </a:ext>
            </a:extLst>
          </p:cNvPr>
          <p:cNvSpPr/>
          <p:nvPr/>
        </p:nvSpPr>
        <p:spPr>
          <a:xfrm>
            <a:off x="195303" y="4556285"/>
            <a:ext cx="312144" cy="110168"/>
          </a:xfrm>
          <a:prstGeom prst="rect">
            <a:avLst/>
          </a:prstGeom>
          <a:solidFill>
            <a:srgbClr val="3C66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489A69F-D198-066D-C245-4D9A25AD64A0}"/>
              </a:ext>
            </a:extLst>
          </p:cNvPr>
          <p:cNvSpPr/>
          <p:nvPr/>
        </p:nvSpPr>
        <p:spPr>
          <a:xfrm>
            <a:off x="195303" y="4375153"/>
            <a:ext cx="312144" cy="110168"/>
          </a:xfrm>
          <a:prstGeom prst="rect">
            <a:avLst/>
          </a:prstGeom>
          <a:solidFill>
            <a:srgbClr val="4B43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5FC103D-4A17-EFE8-5BED-2C4E30C9715F}"/>
              </a:ext>
            </a:extLst>
          </p:cNvPr>
          <p:cNvSpPr/>
          <p:nvPr/>
        </p:nvSpPr>
        <p:spPr>
          <a:xfrm>
            <a:off x="195303" y="4745965"/>
            <a:ext cx="312144" cy="110168"/>
          </a:xfrm>
          <a:prstGeom prst="rect">
            <a:avLst/>
          </a:prstGeom>
          <a:solidFill>
            <a:srgbClr val="3082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CC505244-073B-E006-3522-810DCA7899B9}"/>
              </a:ext>
            </a:extLst>
          </p:cNvPr>
          <p:cNvSpPr/>
          <p:nvPr/>
        </p:nvSpPr>
        <p:spPr>
          <a:xfrm>
            <a:off x="195303" y="4961389"/>
            <a:ext cx="312144" cy="110168"/>
          </a:xfrm>
          <a:prstGeom prst="rect">
            <a:avLst/>
          </a:prstGeom>
          <a:solidFill>
            <a:srgbClr val="44A7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A588D83-2894-1FBC-6373-03D75ACC9E6F}"/>
              </a:ext>
            </a:extLst>
          </p:cNvPr>
          <p:cNvSpPr/>
          <p:nvPr/>
        </p:nvSpPr>
        <p:spPr>
          <a:xfrm>
            <a:off x="195303" y="5169606"/>
            <a:ext cx="312144" cy="110168"/>
          </a:xfrm>
          <a:prstGeom prst="rect">
            <a:avLst/>
          </a:prstGeom>
          <a:solidFill>
            <a:srgbClr val="8EC8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765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FB4E-F226-E86F-CF02-5C0B707955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1B7CFF-43A4-1A71-42F6-27B38B094B04}"/>
              </a:ext>
            </a:extLst>
          </p:cNvPr>
          <p:cNvSpPr>
            <a:spLocks noGrp="1"/>
          </p:cNvSpPr>
          <p:nvPr>
            <p:ph type="sldNum" sz="quarter" idx="10"/>
          </p:nvPr>
        </p:nvSpPr>
        <p:spPr/>
        <p:txBody>
          <a:bodyPr/>
          <a:lstStyle/>
          <a:p>
            <a:fld id="{9C3AC94F-0BCF-4004-89AE-D672EB8CABD9}" type="slidenum">
              <a:rPr lang="en-US" smtClean="0"/>
              <a:pPr/>
              <a:t>17</a:t>
            </a:fld>
            <a:endParaRPr lang="en-US"/>
          </a:p>
        </p:txBody>
      </p:sp>
      <p:sp>
        <p:nvSpPr>
          <p:cNvPr id="3" name="Text Placeholder 2">
            <a:extLst>
              <a:ext uri="{FF2B5EF4-FFF2-40B4-BE49-F238E27FC236}">
                <a16:creationId xmlns:a16="http://schemas.microsoft.com/office/drawing/2014/main" id="{AB78B84F-A685-C993-6CCC-CA5AAA96A34A}"/>
              </a:ext>
            </a:extLst>
          </p:cNvPr>
          <p:cNvSpPr>
            <a:spLocks noGrp="1"/>
          </p:cNvSpPr>
          <p:nvPr>
            <p:ph type="body" sz="quarter" idx="17"/>
          </p:nvPr>
        </p:nvSpPr>
        <p:spPr/>
        <p:txBody>
          <a:bodyPr vert="horz" lIns="91440" tIns="45720" rIns="91440" bIns="45720" rtlCol="0" anchor="t">
            <a:noAutofit/>
          </a:bodyPr>
          <a:lstStyle/>
          <a:p>
            <a:r>
              <a:rPr lang="en-US">
                <a:latin typeface="Century Gothic"/>
              </a:rPr>
              <a:t>Key Variables in Georgia</a:t>
            </a:r>
            <a:endParaRPr lang="en-US"/>
          </a:p>
        </p:txBody>
      </p:sp>
      <p:sp>
        <p:nvSpPr>
          <p:cNvPr id="4" name="Text Placeholder 3">
            <a:extLst>
              <a:ext uri="{FF2B5EF4-FFF2-40B4-BE49-F238E27FC236}">
                <a16:creationId xmlns:a16="http://schemas.microsoft.com/office/drawing/2014/main" id="{A948CB26-CEAD-140C-1385-B3323A623A78}"/>
              </a:ext>
            </a:extLst>
          </p:cNvPr>
          <p:cNvSpPr>
            <a:spLocks noGrp="1"/>
          </p:cNvSpPr>
          <p:nvPr>
            <p:ph type="body" sz="quarter" idx="18"/>
          </p:nvPr>
        </p:nvSpPr>
        <p:spPr/>
        <p:txBody>
          <a:bodyPr/>
          <a:lstStyle/>
          <a:p>
            <a:r>
              <a:rPr lang="en-US"/>
              <a:t>Texas &amp; Georgia Agriculture</a:t>
            </a:r>
          </a:p>
        </p:txBody>
      </p:sp>
      <p:pic>
        <p:nvPicPr>
          <p:cNvPr id="5" name="Picture 4" descr="A graph with blue green and red dots&#10;&#10;AI-generated content may be incorrect.">
            <a:extLst>
              <a:ext uri="{FF2B5EF4-FFF2-40B4-BE49-F238E27FC236}">
                <a16:creationId xmlns:a16="http://schemas.microsoft.com/office/drawing/2014/main" id="{77E96C75-DAC9-37EB-CD15-15FA1D9D5033}"/>
              </a:ext>
            </a:extLst>
          </p:cNvPr>
          <p:cNvPicPr>
            <a:picLocks noChangeAspect="1"/>
          </p:cNvPicPr>
          <p:nvPr/>
        </p:nvPicPr>
        <p:blipFill>
          <a:blip r:embed="rId3"/>
          <a:stretch>
            <a:fillRect/>
          </a:stretch>
        </p:blipFill>
        <p:spPr>
          <a:xfrm>
            <a:off x="2827812" y="940741"/>
            <a:ext cx="6329418" cy="4252150"/>
          </a:xfrm>
          <a:prstGeom prst="rect">
            <a:avLst/>
          </a:prstGeom>
        </p:spPr>
      </p:pic>
      <p:sp>
        <p:nvSpPr>
          <p:cNvPr id="7" name="TextBox 6">
            <a:extLst>
              <a:ext uri="{FF2B5EF4-FFF2-40B4-BE49-F238E27FC236}">
                <a16:creationId xmlns:a16="http://schemas.microsoft.com/office/drawing/2014/main" id="{0738F36B-0D3A-03DD-19C1-6E84A42FCC1A}"/>
              </a:ext>
            </a:extLst>
          </p:cNvPr>
          <p:cNvSpPr txBox="1"/>
          <p:nvPr/>
        </p:nvSpPr>
        <p:spPr>
          <a:xfrm>
            <a:off x="4709551" y="5576337"/>
            <a:ext cx="31381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3F3F3F"/>
                </a:solidFill>
                <a:latin typeface="Century Gothic"/>
                <a:ea typeface="Calibri"/>
                <a:cs typeface="Calibri"/>
              </a:rPr>
              <a:t>Average August EVI</a:t>
            </a:r>
            <a:endParaRPr lang="en-US" sz="2400" dirty="0">
              <a:solidFill>
                <a:srgbClr val="3F3F3F"/>
              </a:solidFill>
              <a:latin typeface="Century Gothic"/>
            </a:endParaRPr>
          </a:p>
        </p:txBody>
      </p:sp>
      <p:sp>
        <p:nvSpPr>
          <p:cNvPr id="8" name="TextBox 7">
            <a:extLst>
              <a:ext uri="{FF2B5EF4-FFF2-40B4-BE49-F238E27FC236}">
                <a16:creationId xmlns:a16="http://schemas.microsoft.com/office/drawing/2014/main" id="{250EB669-99C4-0DB5-DB32-6EDD78ABA332}"/>
              </a:ext>
            </a:extLst>
          </p:cNvPr>
          <p:cNvSpPr txBox="1"/>
          <p:nvPr/>
        </p:nvSpPr>
        <p:spPr>
          <a:xfrm>
            <a:off x="215565" y="2324973"/>
            <a:ext cx="223570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F3F3F"/>
                </a:solidFill>
                <a:latin typeface="Century Gothic"/>
              </a:rPr>
              <a:t>Average </a:t>
            </a:r>
            <a:endParaRPr lang="en-US" sz="2400">
              <a:solidFill>
                <a:srgbClr val="3F3F3F"/>
              </a:solidFill>
              <a:latin typeface="Calibri" panose="020F0502020204030204"/>
              <a:ea typeface="Calibri"/>
              <a:cs typeface="Calibri"/>
            </a:endParaRPr>
          </a:p>
          <a:p>
            <a:r>
              <a:rPr lang="en-US" sz="2400">
                <a:solidFill>
                  <a:srgbClr val="3F3F3F"/>
                </a:solidFill>
                <a:latin typeface="Century Gothic"/>
              </a:rPr>
              <a:t>Fiber</a:t>
            </a:r>
            <a:endParaRPr lang="en-US" sz="2400">
              <a:solidFill>
                <a:srgbClr val="3F3F3F"/>
              </a:solidFill>
              <a:latin typeface="Calibri" panose="020F0502020204030204"/>
              <a:ea typeface="Calibri"/>
              <a:cs typeface="Calibri"/>
            </a:endParaRPr>
          </a:p>
          <a:p>
            <a:r>
              <a:rPr lang="en-US" sz="2400">
                <a:solidFill>
                  <a:srgbClr val="3F3F3F"/>
                </a:solidFill>
                <a:latin typeface="Century Gothic"/>
              </a:rPr>
              <a:t>Length (in.)</a:t>
            </a:r>
            <a:endParaRPr lang="en-US" sz="2400">
              <a:solidFill>
                <a:srgbClr val="3F3F3F"/>
              </a:solidFill>
              <a:ea typeface="Calibri"/>
              <a:cs typeface="Calibri"/>
            </a:endParaRPr>
          </a:p>
        </p:txBody>
      </p:sp>
      <p:sp>
        <p:nvSpPr>
          <p:cNvPr id="9" name="TextBox 8">
            <a:extLst>
              <a:ext uri="{FF2B5EF4-FFF2-40B4-BE49-F238E27FC236}">
                <a16:creationId xmlns:a16="http://schemas.microsoft.com/office/drawing/2014/main" id="{A5A3F2D9-DEEB-1BB0-6C87-379F81B9427B}"/>
              </a:ext>
            </a:extLst>
          </p:cNvPr>
          <p:cNvSpPr txBox="1"/>
          <p:nvPr/>
        </p:nvSpPr>
        <p:spPr>
          <a:xfrm>
            <a:off x="9251043" y="1286664"/>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F3F3F"/>
                </a:solidFill>
                <a:latin typeface="Century Gothic"/>
              </a:rPr>
              <a:t>Correlation coefficient </a:t>
            </a:r>
            <a:endParaRPr lang="en-US" sz="2400">
              <a:solidFill>
                <a:srgbClr val="3F3F3F"/>
              </a:solidFill>
              <a:latin typeface="Calibri" panose="020F0502020204030204"/>
              <a:ea typeface="Calibri" panose="020F0502020204030204"/>
              <a:cs typeface="Calibri" panose="020F0502020204030204"/>
            </a:endParaRPr>
          </a:p>
          <a:p>
            <a:r>
              <a:rPr lang="en-US" sz="2400">
                <a:solidFill>
                  <a:srgbClr val="3F3F3F"/>
                </a:solidFill>
                <a:latin typeface="Century Gothic"/>
              </a:rPr>
              <a:t>value of 0.61</a:t>
            </a:r>
            <a:endParaRPr lang="en-US" sz="2400">
              <a:solidFill>
                <a:srgbClr val="3F3F3F"/>
              </a:solidFill>
              <a:ea typeface="Calibri"/>
              <a:cs typeface="Calibri"/>
            </a:endParaRPr>
          </a:p>
        </p:txBody>
      </p:sp>
      <p:sp>
        <p:nvSpPr>
          <p:cNvPr id="10" name="TextBox 9">
            <a:extLst>
              <a:ext uri="{FF2B5EF4-FFF2-40B4-BE49-F238E27FC236}">
                <a16:creationId xmlns:a16="http://schemas.microsoft.com/office/drawing/2014/main" id="{EFB50F50-C2B6-77AF-C0D1-3EF1A8771FD8}"/>
              </a:ext>
            </a:extLst>
          </p:cNvPr>
          <p:cNvSpPr txBox="1"/>
          <p:nvPr/>
        </p:nvSpPr>
        <p:spPr>
          <a:xfrm>
            <a:off x="2692400" y="5172075"/>
            <a:ext cx="874713" cy="4032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F3F3F"/>
                </a:solidFill>
                <a:latin typeface="Century Gothic"/>
              </a:rPr>
              <a:t>0.60</a:t>
            </a:r>
            <a:endParaRPr lang="en-US">
              <a:solidFill>
                <a:srgbClr val="3F3F3F"/>
              </a:solidFill>
            </a:endParaRPr>
          </a:p>
        </p:txBody>
      </p:sp>
      <p:sp>
        <p:nvSpPr>
          <p:cNvPr id="11" name="TextBox 10">
            <a:extLst>
              <a:ext uri="{FF2B5EF4-FFF2-40B4-BE49-F238E27FC236}">
                <a16:creationId xmlns:a16="http://schemas.microsoft.com/office/drawing/2014/main" id="{A132CA03-040C-1CFF-E4CD-049BF9F1FB62}"/>
              </a:ext>
            </a:extLst>
          </p:cNvPr>
          <p:cNvSpPr txBox="1"/>
          <p:nvPr/>
        </p:nvSpPr>
        <p:spPr>
          <a:xfrm>
            <a:off x="8534400" y="5172075"/>
            <a:ext cx="874713" cy="4032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F3F3F"/>
                </a:solidFill>
                <a:latin typeface="Century Gothic"/>
              </a:rPr>
              <a:t>0.76</a:t>
            </a:r>
            <a:endParaRPr lang="en-US">
              <a:solidFill>
                <a:srgbClr val="3F3F3F"/>
              </a:solidFill>
            </a:endParaRPr>
          </a:p>
        </p:txBody>
      </p:sp>
      <p:sp>
        <p:nvSpPr>
          <p:cNvPr id="12" name="TextBox 11">
            <a:extLst>
              <a:ext uri="{FF2B5EF4-FFF2-40B4-BE49-F238E27FC236}">
                <a16:creationId xmlns:a16="http://schemas.microsoft.com/office/drawing/2014/main" id="{70152245-630C-8700-2F32-1A43E2C6BF76}"/>
              </a:ext>
            </a:extLst>
          </p:cNvPr>
          <p:cNvSpPr txBox="1"/>
          <p:nvPr/>
        </p:nvSpPr>
        <p:spPr>
          <a:xfrm>
            <a:off x="5613400" y="5172075"/>
            <a:ext cx="874713" cy="4032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F3F3F"/>
                </a:solidFill>
                <a:latin typeface="Century Gothic"/>
              </a:rPr>
              <a:t>0.68</a:t>
            </a:r>
            <a:endParaRPr lang="en-US">
              <a:solidFill>
                <a:srgbClr val="3F3F3F"/>
              </a:solidFill>
            </a:endParaRPr>
          </a:p>
        </p:txBody>
      </p:sp>
      <p:sp>
        <p:nvSpPr>
          <p:cNvPr id="13" name="TextBox 12">
            <a:extLst>
              <a:ext uri="{FF2B5EF4-FFF2-40B4-BE49-F238E27FC236}">
                <a16:creationId xmlns:a16="http://schemas.microsoft.com/office/drawing/2014/main" id="{B3A24A07-A25C-417E-2163-BF4C847381F7}"/>
              </a:ext>
            </a:extLst>
          </p:cNvPr>
          <p:cNvSpPr txBox="1"/>
          <p:nvPr/>
        </p:nvSpPr>
        <p:spPr>
          <a:xfrm>
            <a:off x="2071511" y="4451585"/>
            <a:ext cx="74883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F3F3F"/>
                </a:solidFill>
                <a:latin typeface="Century Gothic"/>
              </a:rPr>
              <a:t>1.12</a:t>
            </a:r>
            <a:endParaRPr lang="en-US" dirty="0">
              <a:solidFill>
                <a:srgbClr val="3F3F3F"/>
              </a:solidFill>
            </a:endParaRPr>
          </a:p>
        </p:txBody>
      </p:sp>
      <p:sp>
        <p:nvSpPr>
          <p:cNvPr id="14" name="TextBox 13">
            <a:extLst>
              <a:ext uri="{FF2B5EF4-FFF2-40B4-BE49-F238E27FC236}">
                <a16:creationId xmlns:a16="http://schemas.microsoft.com/office/drawing/2014/main" id="{84617367-7115-6E63-EEF5-8ED12424F31D}"/>
              </a:ext>
            </a:extLst>
          </p:cNvPr>
          <p:cNvSpPr txBox="1"/>
          <p:nvPr/>
        </p:nvSpPr>
        <p:spPr>
          <a:xfrm>
            <a:off x="2071511" y="2730029"/>
            <a:ext cx="7488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F3F3F"/>
                </a:solidFill>
                <a:latin typeface="Century Gothic"/>
              </a:rPr>
              <a:t>1.14</a:t>
            </a:r>
          </a:p>
        </p:txBody>
      </p:sp>
      <p:sp>
        <p:nvSpPr>
          <p:cNvPr id="15" name="TextBox 14">
            <a:extLst>
              <a:ext uri="{FF2B5EF4-FFF2-40B4-BE49-F238E27FC236}">
                <a16:creationId xmlns:a16="http://schemas.microsoft.com/office/drawing/2014/main" id="{B0334957-5A5A-95C1-D057-F857C19112CB}"/>
              </a:ext>
            </a:extLst>
          </p:cNvPr>
          <p:cNvSpPr txBox="1"/>
          <p:nvPr/>
        </p:nvSpPr>
        <p:spPr>
          <a:xfrm>
            <a:off x="2071511" y="1083733"/>
            <a:ext cx="74883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F3F3F"/>
                </a:solidFill>
                <a:latin typeface="Century Gothic"/>
              </a:rPr>
              <a:t>1.16</a:t>
            </a:r>
            <a:endParaRPr lang="en-US">
              <a:solidFill>
                <a:srgbClr val="3F3F3F"/>
              </a:solidFill>
            </a:endParaRPr>
          </a:p>
        </p:txBody>
      </p:sp>
      <p:sp>
        <p:nvSpPr>
          <p:cNvPr id="16" name="TextBox 15">
            <a:extLst>
              <a:ext uri="{FF2B5EF4-FFF2-40B4-BE49-F238E27FC236}">
                <a16:creationId xmlns:a16="http://schemas.microsoft.com/office/drawing/2014/main" id="{9957FF1C-7DA5-C4C3-6771-7D59B532C90E}"/>
              </a:ext>
            </a:extLst>
          </p:cNvPr>
          <p:cNvSpPr txBox="1"/>
          <p:nvPr/>
        </p:nvSpPr>
        <p:spPr>
          <a:xfrm>
            <a:off x="9257670" y="3914274"/>
            <a:ext cx="24285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F3F3F"/>
                </a:solidFill>
                <a:latin typeface="Century Gothic"/>
                <a:ea typeface="Calibri"/>
                <a:cs typeface="Calibri"/>
              </a:rPr>
              <a:t>Blue = GA-70</a:t>
            </a:r>
          </a:p>
          <a:p>
            <a:r>
              <a:rPr lang="en-US" sz="2400">
                <a:solidFill>
                  <a:srgbClr val="3F3F3F"/>
                </a:solidFill>
                <a:latin typeface="Century Gothic"/>
                <a:ea typeface="Calibri"/>
                <a:cs typeface="Calibri"/>
              </a:rPr>
              <a:t>Green = GA-80</a:t>
            </a:r>
          </a:p>
        </p:txBody>
      </p:sp>
    </p:spTree>
    <p:extLst>
      <p:ext uri="{BB962C8B-B14F-4D97-AF65-F5344CB8AC3E}">
        <p14:creationId xmlns:p14="http://schemas.microsoft.com/office/powerpoint/2010/main" val="3369613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A666C-4383-277E-1A62-1AF0F7AF83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45DAC6-1BCD-A868-AA3B-43494BDC152C}"/>
              </a:ext>
            </a:extLst>
          </p:cNvPr>
          <p:cNvSpPr>
            <a:spLocks noGrp="1"/>
          </p:cNvSpPr>
          <p:nvPr>
            <p:ph type="sldNum" sz="quarter" idx="10"/>
          </p:nvPr>
        </p:nvSpPr>
        <p:spPr/>
        <p:txBody>
          <a:bodyPr/>
          <a:lstStyle/>
          <a:p>
            <a:fld id="{9C3AC94F-0BCF-4004-89AE-D672EB8CABD9}" type="slidenum">
              <a:rPr lang="en-US" smtClean="0"/>
              <a:pPr/>
              <a:t>18</a:t>
            </a:fld>
            <a:endParaRPr lang="en-US"/>
          </a:p>
        </p:txBody>
      </p:sp>
      <p:sp>
        <p:nvSpPr>
          <p:cNvPr id="3" name="Text Placeholder 2">
            <a:extLst>
              <a:ext uri="{FF2B5EF4-FFF2-40B4-BE49-F238E27FC236}">
                <a16:creationId xmlns:a16="http://schemas.microsoft.com/office/drawing/2014/main" id="{2328030A-12F0-4644-3C5F-DD1A0D795DD7}"/>
              </a:ext>
            </a:extLst>
          </p:cNvPr>
          <p:cNvSpPr>
            <a:spLocks noGrp="1"/>
          </p:cNvSpPr>
          <p:nvPr>
            <p:ph type="body" sz="quarter" idx="17"/>
          </p:nvPr>
        </p:nvSpPr>
        <p:spPr/>
        <p:txBody>
          <a:bodyPr vert="horz" lIns="91440" tIns="45720" rIns="91440" bIns="45720" rtlCol="0" anchor="t">
            <a:noAutofit/>
          </a:bodyPr>
          <a:lstStyle/>
          <a:p>
            <a:r>
              <a:rPr lang="en-US">
                <a:latin typeface="Century Gothic"/>
              </a:rPr>
              <a:t>Key Variables in Georgia</a:t>
            </a:r>
            <a:endParaRPr lang="en-US"/>
          </a:p>
        </p:txBody>
      </p:sp>
      <p:sp>
        <p:nvSpPr>
          <p:cNvPr id="4" name="Text Placeholder 3">
            <a:extLst>
              <a:ext uri="{FF2B5EF4-FFF2-40B4-BE49-F238E27FC236}">
                <a16:creationId xmlns:a16="http://schemas.microsoft.com/office/drawing/2014/main" id="{002BA5DA-05CE-C5B2-B812-244D8B58D2FA}"/>
              </a:ext>
            </a:extLst>
          </p:cNvPr>
          <p:cNvSpPr>
            <a:spLocks noGrp="1"/>
          </p:cNvSpPr>
          <p:nvPr>
            <p:ph type="body" sz="quarter" idx="18"/>
          </p:nvPr>
        </p:nvSpPr>
        <p:spPr/>
        <p:txBody>
          <a:bodyPr/>
          <a:lstStyle/>
          <a:p>
            <a:r>
              <a:rPr lang="en-US"/>
              <a:t>Texas &amp; Georgia Agriculture</a:t>
            </a:r>
          </a:p>
        </p:txBody>
      </p:sp>
      <p:sp>
        <p:nvSpPr>
          <p:cNvPr id="7" name="TextBox 6">
            <a:extLst>
              <a:ext uri="{FF2B5EF4-FFF2-40B4-BE49-F238E27FC236}">
                <a16:creationId xmlns:a16="http://schemas.microsoft.com/office/drawing/2014/main" id="{C88D0D24-F286-2962-A7EA-540B18DC774A}"/>
              </a:ext>
            </a:extLst>
          </p:cNvPr>
          <p:cNvSpPr txBox="1"/>
          <p:nvPr/>
        </p:nvSpPr>
        <p:spPr>
          <a:xfrm>
            <a:off x="4389699" y="5626037"/>
            <a:ext cx="37872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1">
                    <a:lumMod val="76000"/>
                    <a:lumOff val="24000"/>
                  </a:schemeClr>
                </a:solidFill>
                <a:latin typeface="Century Gothic"/>
                <a:ea typeface="Calibri"/>
                <a:cs typeface="Calibri"/>
              </a:rPr>
              <a:t>Average September EVI</a:t>
            </a:r>
            <a:endParaRPr lang="en-US" sz="2400">
              <a:solidFill>
                <a:schemeClr val="tx1">
                  <a:lumMod val="76000"/>
                  <a:lumOff val="24000"/>
                </a:schemeClr>
              </a:solidFill>
              <a:latin typeface="Century Gothic"/>
            </a:endParaRPr>
          </a:p>
        </p:txBody>
      </p:sp>
      <p:sp>
        <p:nvSpPr>
          <p:cNvPr id="8" name="TextBox 7">
            <a:extLst>
              <a:ext uri="{FF2B5EF4-FFF2-40B4-BE49-F238E27FC236}">
                <a16:creationId xmlns:a16="http://schemas.microsoft.com/office/drawing/2014/main" id="{7485530B-3716-5232-611F-DA58CBF7BDCA}"/>
              </a:ext>
            </a:extLst>
          </p:cNvPr>
          <p:cNvSpPr txBox="1"/>
          <p:nvPr/>
        </p:nvSpPr>
        <p:spPr>
          <a:xfrm>
            <a:off x="216741" y="2607530"/>
            <a:ext cx="347697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F3F3F"/>
                </a:solidFill>
                <a:latin typeface="Century Gothic"/>
              </a:rPr>
              <a:t>Average</a:t>
            </a:r>
            <a:endParaRPr lang="en-US" sz="2400" err="1">
              <a:solidFill>
                <a:srgbClr val="3F3F3F"/>
              </a:solidFill>
              <a:latin typeface="Calibri" panose="020F0502020204030204"/>
              <a:ea typeface="Calibri"/>
              <a:cs typeface="Calibri"/>
            </a:endParaRPr>
          </a:p>
          <a:p>
            <a:r>
              <a:rPr lang="en-US" sz="2400" err="1">
                <a:solidFill>
                  <a:srgbClr val="3F3F3F"/>
                </a:solidFill>
                <a:latin typeface="Century Gothic"/>
              </a:rPr>
              <a:t>Micronaire</a:t>
            </a:r>
            <a:endParaRPr lang="en-US" sz="2400" err="1">
              <a:solidFill>
                <a:srgbClr val="3F3F3F"/>
              </a:solidFill>
              <a:ea typeface="Calibri"/>
              <a:cs typeface="Calibri"/>
            </a:endParaRPr>
          </a:p>
        </p:txBody>
      </p:sp>
      <p:sp>
        <p:nvSpPr>
          <p:cNvPr id="9" name="TextBox 8">
            <a:extLst>
              <a:ext uri="{FF2B5EF4-FFF2-40B4-BE49-F238E27FC236}">
                <a16:creationId xmlns:a16="http://schemas.microsoft.com/office/drawing/2014/main" id="{AB67E97D-DEEB-3BA6-CE18-2E4629565562}"/>
              </a:ext>
            </a:extLst>
          </p:cNvPr>
          <p:cNvSpPr txBox="1"/>
          <p:nvPr/>
        </p:nvSpPr>
        <p:spPr>
          <a:xfrm>
            <a:off x="9251043" y="1286664"/>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1">
                    <a:lumMod val="76000"/>
                    <a:lumOff val="24000"/>
                  </a:schemeClr>
                </a:solidFill>
                <a:latin typeface="Century Gothic"/>
              </a:rPr>
              <a:t>Correlation coefficient </a:t>
            </a:r>
            <a:endParaRPr lang="en-US" sz="2400" dirty="0">
              <a:solidFill>
                <a:schemeClr val="tx1">
                  <a:lumMod val="76000"/>
                  <a:lumOff val="24000"/>
                </a:schemeClr>
              </a:solidFill>
              <a:latin typeface="Calibri" panose="020F0502020204030204"/>
              <a:ea typeface="Calibri" panose="020F0502020204030204"/>
              <a:cs typeface="Calibri" panose="020F0502020204030204"/>
            </a:endParaRPr>
          </a:p>
          <a:p>
            <a:r>
              <a:rPr lang="en-US" sz="2400" dirty="0">
                <a:solidFill>
                  <a:schemeClr val="tx1">
                    <a:lumMod val="76000"/>
                    <a:lumOff val="24000"/>
                  </a:schemeClr>
                </a:solidFill>
                <a:latin typeface="Century Gothic"/>
              </a:rPr>
              <a:t>value of - 0.64</a:t>
            </a:r>
            <a:endParaRPr lang="en-US" sz="2400" dirty="0">
              <a:solidFill>
                <a:schemeClr val="tx1">
                  <a:lumMod val="76000"/>
                  <a:lumOff val="24000"/>
                </a:schemeClr>
              </a:solidFill>
              <a:ea typeface="Calibri"/>
              <a:cs typeface="Calibri"/>
            </a:endParaRPr>
          </a:p>
        </p:txBody>
      </p:sp>
      <p:sp>
        <p:nvSpPr>
          <p:cNvPr id="10" name="TextBox 9">
            <a:extLst>
              <a:ext uri="{FF2B5EF4-FFF2-40B4-BE49-F238E27FC236}">
                <a16:creationId xmlns:a16="http://schemas.microsoft.com/office/drawing/2014/main" id="{4364A145-C920-060F-C5D6-62D9CA7D1FCD}"/>
              </a:ext>
            </a:extLst>
          </p:cNvPr>
          <p:cNvSpPr txBox="1"/>
          <p:nvPr/>
        </p:nvSpPr>
        <p:spPr>
          <a:xfrm>
            <a:off x="2767659" y="5204177"/>
            <a:ext cx="570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F3F3F"/>
                </a:solidFill>
                <a:latin typeface="Century Gothic"/>
              </a:rPr>
              <a:t>0.4</a:t>
            </a:r>
            <a:endParaRPr lang="en-US" dirty="0">
              <a:solidFill>
                <a:srgbClr val="3F3F3F"/>
              </a:solidFill>
            </a:endParaRPr>
          </a:p>
        </p:txBody>
      </p:sp>
      <p:sp>
        <p:nvSpPr>
          <p:cNvPr id="11" name="TextBox 10">
            <a:extLst>
              <a:ext uri="{FF2B5EF4-FFF2-40B4-BE49-F238E27FC236}">
                <a16:creationId xmlns:a16="http://schemas.microsoft.com/office/drawing/2014/main" id="{25E06275-828A-8393-C274-A24B5359242C}"/>
              </a:ext>
            </a:extLst>
          </p:cNvPr>
          <p:cNvSpPr txBox="1"/>
          <p:nvPr/>
        </p:nvSpPr>
        <p:spPr>
          <a:xfrm>
            <a:off x="8515586" y="5204177"/>
            <a:ext cx="6359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F3F3F"/>
                </a:solidFill>
                <a:latin typeface="Century Gothic"/>
              </a:rPr>
              <a:t>0.8</a:t>
            </a:r>
            <a:endParaRPr lang="en-US">
              <a:solidFill>
                <a:srgbClr val="3F3F3F"/>
              </a:solidFill>
            </a:endParaRPr>
          </a:p>
        </p:txBody>
      </p:sp>
      <p:sp>
        <p:nvSpPr>
          <p:cNvPr id="12" name="TextBox 11">
            <a:extLst>
              <a:ext uri="{FF2B5EF4-FFF2-40B4-BE49-F238E27FC236}">
                <a16:creationId xmlns:a16="http://schemas.microsoft.com/office/drawing/2014/main" id="{3CCEC179-D0C4-020A-00F2-8F3AA71E2628}"/>
              </a:ext>
            </a:extLst>
          </p:cNvPr>
          <p:cNvSpPr txBox="1"/>
          <p:nvPr/>
        </p:nvSpPr>
        <p:spPr>
          <a:xfrm>
            <a:off x="5646325" y="5204177"/>
            <a:ext cx="7770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F3F3F"/>
                </a:solidFill>
                <a:latin typeface="Century Gothic"/>
              </a:rPr>
              <a:t>0.6</a:t>
            </a:r>
            <a:endParaRPr lang="en-US" dirty="0">
              <a:solidFill>
                <a:srgbClr val="3F3F3F"/>
              </a:solidFill>
            </a:endParaRPr>
          </a:p>
        </p:txBody>
      </p:sp>
      <p:sp>
        <p:nvSpPr>
          <p:cNvPr id="13" name="TextBox 12">
            <a:extLst>
              <a:ext uri="{FF2B5EF4-FFF2-40B4-BE49-F238E27FC236}">
                <a16:creationId xmlns:a16="http://schemas.microsoft.com/office/drawing/2014/main" id="{A3974D62-7098-3DBD-20C6-72370F52CA50}"/>
              </a:ext>
            </a:extLst>
          </p:cNvPr>
          <p:cNvSpPr txBox="1"/>
          <p:nvPr/>
        </p:nvSpPr>
        <p:spPr>
          <a:xfrm>
            <a:off x="2071511" y="4658548"/>
            <a:ext cx="74883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F3F3F"/>
                </a:solidFill>
                <a:latin typeface="Century Gothic"/>
              </a:rPr>
              <a:t>4.2</a:t>
            </a:r>
            <a:endParaRPr lang="en-US">
              <a:solidFill>
                <a:srgbClr val="3F3F3F"/>
              </a:solidFill>
            </a:endParaRPr>
          </a:p>
        </p:txBody>
      </p:sp>
      <p:sp>
        <p:nvSpPr>
          <p:cNvPr id="14" name="TextBox 13">
            <a:extLst>
              <a:ext uri="{FF2B5EF4-FFF2-40B4-BE49-F238E27FC236}">
                <a16:creationId xmlns:a16="http://schemas.microsoft.com/office/drawing/2014/main" id="{6672E208-4F30-155E-7E41-710E2131F788}"/>
              </a:ext>
            </a:extLst>
          </p:cNvPr>
          <p:cNvSpPr txBox="1"/>
          <p:nvPr/>
        </p:nvSpPr>
        <p:spPr>
          <a:xfrm>
            <a:off x="2071511" y="2805288"/>
            <a:ext cx="7488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F3F3F"/>
                </a:solidFill>
                <a:latin typeface="Century Gothic"/>
              </a:rPr>
              <a:t>4.5</a:t>
            </a:r>
          </a:p>
        </p:txBody>
      </p:sp>
      <p:sp>
        <p:nvSpPr>
          <p:cNvPr id="15" name="TextBox 14">
            <a:extLst>
              <a:ext uri="{FF2B5EF4-FFF2-40B4-BE49-F238E27FC236}">
                <a16:creationId xmlns:a16="http://schemas.microsoft.com/office/drawing/2014/main" id="{D92E68EA-8508-5C82-0FAF-5E4E5DD613DF}"/>
              </a:ext>
            </a:extLst>
          </p:cNvPr>
          <p:cNvSpPr txBox="1"/>
          <p:nvPr/>
        </p:nvSpPr>
        <p:spPr>
          <a:xfrm>
            <a:off x="2071511" y="989659"/>
            <a:ext cx="74883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F3F3F"/>
                </a:solidFill>
                <a:latin typeface="Century Gothic"/>
              </a:rPr>
              <a:t>4.8</a:t>
            </a:r>
            <a:endParaRPr lang="en-US">
              <a:solidFill>
                <a:srgbClr val="3F3F3F"/>
              </a:solidFill>
            </a:endParaRPr>
          </a:p>
        </p:txBody>
      </p:sp>
      <p:sp>
        <p:nvSpPr>
          <p:cNvPr id="16" name="TextBox 15">
            <a:extLst>
              <a:ext uri="{FF2B5EF4-FFF2-40B4-BE49-F238E27FC236}">
                <a16:creationId xmlns:a16="http://schemas.microsoft.com/office/drawing/2014/main" id="{052E3FA8-A35E-92AE-A951-672B3619D248}"/>
              </a:ext>
            </a:extLst>
          </p:cNvPr>
          <p:cNvSpPr txBox="1"/>
          <p:nvPr/>
        </p:nvSpPr>
        <p:spPr>
          <a:xfrm>
            <a:off x="9271277" y="4009524"/>
            <a:ext cx="24285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1">
                    <a:lumMod val="76000"/>
                    <a:lumOff val="24000"/>
                  </a:schemeClr>
                </a:solidFill>
                <a:latin typeface="Century Gothic"/>
                <a:ea typeface="Calibri"/>
                <a:cs typeface="Calibri"/>
              </a:rPr>
              <a:t>Blue = GA-70</a:t>
            </a:r>
          </a:p>
          <a:p>
            <a:r>
              <a:rPr lang="en-US" sz="2400">
                <a:solidFill>
                  <a:schemeClr val="tx1">
                    <a:lumMod val="76000"/>
                    <a:lumOff val="24000"/>
                  </a:schemeClr>
                </a:solidFill>
                <a:latin typeface="Century Gothic"/>
                <a:ea typeface="Calibri"/>
                <a:cs typeface="Calibri"/>
              </a:rPr>
              <a:t>Green = GA-80</a:t>
            </a:r>
          </a:p>
        </p:txBody>
      </p:sp>
      <p:pic>
        <p:nvPicPr>
          <p:cNvPr id="6" name="Picture 5" descr="A graph with green and blue dots&#10;&#10;AI-generated content may be incorrect.">
            <a:extLst>
              <a:ext uri="{FF2B5EF4-FFF2-40B4-BE49-F238E27FC236}">
                <a16:creationId xmlns:a16="http://schemas.microsoft.com/office/drawing/2014/main" id="{1A3FF626-37DE-2D05-129C-2CE328457AB5}"/>
              </a:ext>
            </a:extLst>
          </p:cNvPr>
          <p:cNvPicPr>
            <a:picLocks noChangeAspect="1"/>
          </p:cNvPicPr>
          <p:nvPr/>
        </p:nvPicPr>
        <p:blipFill>
          <a:blip r:embed="rId3"/>
          <a:stretch>
            <a:fillRect/>
          </a:stretch>
        </p:blipFill>
        <p:spPr>
          <a:xfrm>
            <a:off x="2611441" y="865482"/>
            <a:ext cx="6555195" cy="4327409"/>
          </a:xfrm>
          <a:prstGeom prst="rect">
            <a:avLst/>
          </a:prstGeom>
        </p:spPr>
      </p:pic>
    </p:spTree>
    <p:extLst>
      <p:ext uri="{BB962C8B-B14F-4D97-AF65-F5344CB8AC3E}">
        <p14:creationId xmlns:p14="http://schemas.microsoft.com/office/powerpoint/2010/main" val="2734662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C1366-E4CD-0046-0893-9B46C45CD0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4BF89-2FF0-8AEF-EC38-783D53392BA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3AC94F-0BCF-4004-89AE-D672EB8CABD9}" type="slidenum">
              <a:rPr kumimoji="0" lang="en-US" sz="1400" b="0" i="0" u="none" strike="noStrike" kern="1200" cap="none" spc="0" normalizeH="0" baseline="0" noProof="0" smtClean="0">
                <a:ln>
                  <a:noFill/>
                </a:ln>
                <a:solidFill>
                  <a:srgbClr val="D2672B"/>
                </a:solidFill>
                <a:effectLst/>
                <a:uLnTx/>
                <a:uFillTx/>
                <a:latin typeface="Century Gothic" panose="020B0502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rgbClr val="D2672B"/>
              </a:solidFill>
              <a:effectLst/>
              <a:uLnTx/>
              <a:uFillTx/>
              <a:latin typeface="Century Gothic" panose="020B0502020202020204" pitchFamily="34" charset="0"/>
              <a:ea typeface="+mn-ea"/>
              <a:cs typeface="+mn-cs"/>
            </a:endParaRPr>
          </a:p>
        </p:txBody>
      </p:sp>
      <p:sp>
        <p:nvSpPr>
          <p:cNvPr id="3" name="Text Placeholder 2">
            <a:extLst>
              <a:ext uri="{FF2B5EF4-FFF2-40B4-BE49-F238E27FC236}">
                <a16:creationId xmlns:a16="http://schemas.microsoft.com/office/drawing/2014/main" id="{C4ACD526-6A91-1DBB-E474-E85620EFFCAD}"/>
              </a:ext>
            </a:extLst>
          </p:cNvPr>
          <p:cNvSpPr>
            <a:spLocks noGrp="1"/>
          </p:cNvSpPr>
          <p:nvPr>
            <p:ph type="body" sz="quarter" idx="17"/>
          </p:nvPr>
        </p:nvSpPr>
        <p:spPr/>
        <p:txBody>
          <a:bodyPr vert="horz" lIns="91440" tIns="45720" rIns="91440" bIns="45720" rtlCol="0" anchor="t">
            <a:noAutofit/>
          </a:bodyPr>
          <a:lstStyle/>
          <a:p>
            <a:r>
              <a:rPr lang="en-US">
                <a:latin typeface="Century Gothic"/>
              </a:rPr>
              <a:t>Predictions with Remote Sensing: Texas</a:t>
            </a:r>
            <a:endParaRPr lang="en-US"/>
          </a:p>
        </p:txBody>
      </p:sp>
      <p:sp>
        <p:nvSpPr>
          <p:cNvPr id="4" name="Text Placeholder 3">
            <a:extLst>
              <a:ext uri="{FF2B5EF4-FFF2-40B4-BE49-F238E27FC236}">
                <a16:creationId xmlns:a16="http://schemas.microsoft.com/office/drawing/2014/main" id="{7FFA6033-EB3F-99D3-6D0F-F6068BFA2456}"/>
              </a:ext>
            </a:extLst>
          </p:cNvPr>
          <p:cNvSpPr>
            <a:spLocks noGrp="1"/>
          </p:cNvSpPr>
          <p:nvPr>
            <p:ph type="body" sz="quarter" idx="18"/>
          </p:nvPr>
        </p:nvSpPr>
        <p:spPr/>
        <p:txBody>
          <a:bodyPr/>
          <a:lstStyle/>
          <a:p>
            <a:r>
              <a:rPr lang="en-US"/>
              <a:t>Texas &amp; Georgia Agriculture</a:t>
            </a:r>
          </a:p>
        </p:txBody>
      </p:sp>
      <p:pic>
        <p:nvPicPr>
          <p:cNvPr id="7" name="Picture 6" descr="A graph of brown and orange bars&#10;&#10;AI-generated content may be incorrect.">
            <a:extLst>
              <a:ext uri="{FF2B5EF4-FFF2-40B4-BE49-F238E27FC236}">
                <a16:creationId xmlns:a16="http://schemas.microsoft.com/office/drawing/2014/main" id="{6FBB1982-66F5-925C-2B53-0C755B6532DB}"/>
              </a:ext>
            </a:extLst>
          </p:cNvPr>
          <p:cNvPicPr>
            <a:picLocks noChangeAspect="1"/>
          </p:cNvPicPr>
          <p:nvPr/>
        </p:nvPicPr>
        <p:blipFill>
          <a:blip r:embed="rId3"/>
          <a:stretch>
            <a:fillRect/>
          </a:stretch>
        </p:blipFill>
        <p:spPr>
          <a:xfrm>
            <a:off x="2197879" y="1228366"/>
            <a:ext cx="7796241" cy="3955567"/>
          </a:xfrm>
          <a:prstGeom prst="rect">
            <a:avLst/>
          </a:prstGeom>
        </p:spPr>
      </p:pic>
      <p:sp>
        <p:nvSpPr>
          <p:cNvPr id="9" name="TextBox 8">
            <a:extLst>
              <a:ext uri="{FF2B5EF4-FFF2-40B4-BE49-F238E27FC236}">
                <a16:creationId xmlns:a16="http://schemas.microsoft.com/office/drawing/2014/main" id="{0608A190-3042-007B-8DB4-6F8275FD6B9B}"/>
              </a:ext>
            </a:extLst>
          </p:cNvPr>
          <p:cNvSpPr txBox="1"/>
          <p:nvPr/>
        </p:nvSpPr>
        <p:spPr>
          <a:xfrm rot="18840000">
            <a:off x="4332995" y="5565737"/>
            <a:ext cx="115606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entury Gothic"/>
                <a:ea typeface="+mn-ea"/>
                <a:cs typeface="+mn-cs"/>
              </a:rPr>
              <a:t>Fiber Length</a:t>
            </a:r>
          </a:p>
        </p:txBody>
      </p:sp>
      <p:sp>
        <p:nvSpPr>
          <p:cNvPr id="10" name="TextBox 9">
            <a:extLst>
              <a:ext uri="{FF2B5EF4-FFF2-40B4-BE49-F238E27FC236}">
                <a16:creationId xmlns:a16="http://schemas.microsoft.com/office/drawing/2014/main" id="{60AF02FE-5660-4AC4-2C25-F300E6797D57}"/>
              </a:ext>
            </a:extLst>
          </p:cNvPr>
          <p:cNvSpPr txBox="1"/>
          <p:nvPr/>
        </p:nvSpPr>
        <p:spPr>
          <a:xfrm rot="18840000">
            <a:off x="5230032" y="5580502"/>
            <a:ext cx="12279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Fiber Strength</a:t>
            </a:r>
          </a:p>
        </p:txBody>
      </p:sp>
      <p:sp>
        <p:nvSpPr>
          <p:cNvPr id="11" name="TextBox 10">
            <a:extLst>
              <a:ext uri="{FF2B5EF4-FFF2-40B4-BE49-F238E27FC236}">
                <a16:creationId xmlns:a16="http://schemas.microsoft.com/office/drawing/2014/main" id="{C6847247-C095-4D88-BD3B-6E1CE96E3CF7}"/>
              </a:ext>
            </a:extLst>
          </p:cNvPr>
          <p:cNvSpPr txBox="1"/>
          <p:nvPr/>
        </p:nvSpPr>
        <p:spPr>
          <a:xfrm rot="18840000">
            <a:off x="2176924" y="5558729"/>
            <a:ext cx="12279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Color Yellowness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2DA734E-47AC-1E45-DC9D-E548252CBB9F}"/>
              </a:ext>
            </a:extLst>
          </p:cNvPr>
          <p:cNvSpPr txBox="1"/>
          <p:nvPr/>
        </p:nvSpPr>
        <p:spPr>
          <a:xfrm rot="18840000">
            <a:off x="6278443" y="5564228"/>
            <a:ext cx="12279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Color Reflectance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4BF0B00-67C3-0EA6-7335-8D160A8FF5AC}"/>
              </a:ext>
            </a:extLst>
          </p:cNvPr>
          <p:cNvSpPr txBox="1"/>
          <p:nvPr/>
        </p:nvSpPr>
        <p:spPr>
          <a:xfrm rot="18840000">
            <a:off x="8264788" y="5584113"/>
            <a:ext cx="12279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404040"/>
                </a:solidFill>
                <a:effectLst/>
                <a:uLnTx/>
                <a:uFillTx/>
                <a:latin typeface="Century Gothic"/>
                <a:ea typeface="+mn-ea"/>
                <a:cs typeface="+mn-cs"/>
              </a:rPr>
              <a:t>Micronaire</a:t>
            </a:r>
          </a:p>
        </p:txBody>
      </p:sp>
      <p:sp>
        <p:nvSpPr>
          <p:cNvPr id="15" name="TextBox 14">
            <a:extLst>
              <a:ext uri="{FF2B5EF4-FFF2-40B4-BE49-F238E27FC236}">
                <a16:creationId xmlns:a16="http://schemas.microsoft.com/office/drawing/2014/main" id="{3FEDF1E5-1148-6D2B-0888-1E8F40705ED9}"/>
              </a:ext>
            </a:extLst>
          </p:cNvPr>
          <p:cNvSpPr txBox="1"/>
          <p:nvPr/>
        </p:nvSpPr>
        <p:spPr>
          <a:xfrm rot="18840000">
            <a:off x="3286817" y="5565688"/>
            <a:ext cx="12279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Length Uniformity</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A44E9A2-4071-E8E0-60DC-E0058264568E}"/>
              </a:ext>
            </a:extLst>
          </p:cNvPr>
          <p:cNvSpPr txBox="1"/>
          <p:nvPr/>
        </p:nvSpPr>
        <p:spPr>
          <a:xfrm>
            <a:off x="2718758" y="1304553"/>
            <a:ext cx="15170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Model without RS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7B8F02BF-ECAA-CA2C-9104-69606FFE253C}"/>
              </a:ext>
            </a:extLst>
          </p:cNvPr>
          <p:cNvSpPr txBox="1"/>
          <p:nvPr/>
        </p:nvSpPr>
        <p:spPr>
          <a:xfrm>
            <a:off x="2718758" y="1515105"/>
            <a:ext cx="15170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Model with RS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37E3441A-3B93-FBC5-8604-32D8EA91EA65}"/>
              </a:ext>
            </a:extLst>
          </p:cNvPr>
          <p:cNvSpPr txBox="1"/>
          <p:nvPr/>
        </p:nvSpPr>
        <p:spPr>
          <a:xfrm>
            <a:off x="1916652" y="4543053"/>
            <a:ext cx="363986" cy="287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10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7B7AC27-BA2F-6324-2643-1BE1D661E55D}"/>
              </a:ext>
            </a:extLst>
          </p:cNvPr>
          <p:cNvSpPr txBox="1"/>
          <p:nvPr/>
        </p:nvSpPr>
        <p:spPr>
          <a:xfrm>
            <a:off x="1916652" y="4051763"/>
            <a:ext cx="363986" cy="287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20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8E511D92-8B57-25BA-85FE-D7BCBAF8DF41}"/>
              </a:ext>
            </a:extLst>
          </p:cNvPr>
          <p:cNvSpPr txBox="1"/>
          <p:nvPr/>
        </p:nvSpPr>
        <p:spPr>
          <a:xfrm>
            <a:off x="1926678" y="3557132"/>
            <a:ext cx="363986" cy="287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30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700A33B9-3BA8-5CD5-A0FB-E36D9D3CDB3F}"/>
              </a:ext>
            </a:extLst>
          </p:cNvPr>
          <p:cNvSpPr txBox="1"/>
          <p:nvPr/>
        </p:nvSpPr>
        <p:spPr>
          <a:xfrm>
            <a:off x="1926678" y="3092579"/>
            <a:ext cx="363986" cy="287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40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EEB891F4-2FE6-E852-747F-F1AB53FF1C9A}"/>
              </a:ext>
            </a:extLst>
          </p:cNvPr>
          <p:cNvSpPr txBox="1"/>
          <p:nvPr/>
        </p:nvSpPr>
        <p:spPr>
          <a:xfrm>
            <a:off x="1926678" y="2621342"/>
            <a:ext cx="363986" cy="287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50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38E40706-CD16-0A3E-7BC9-E4816E887C9F}"/>
              </a:ext>
            </a:extLst>
          </p:cNvPr>
          <p:cNvSpPr txBox="1"/>
          <p:nvPr/>
        </p:nvSpPr>
        <p:spPr>
          <a:xfrm>
            <a:off x="1926678" y="2143420"/>
            <a:ext cx="363986" cy="287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60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AA6C2CF5-4C8B-9ECB-A7D8-FEE425782F32}"/>
              </a:ext>
            </a:extLst>
          </p:cNvPr>
          <p:cNvSpPr txBox="1"/>
          <p:nvPr/>
        </p:nvSpPr>
        <p:spPr>
          <a:xfrm>
            <a:off x="1936704" y="1675526"/>
            <a:ext cx="363986" cy="287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70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01BC2899-E23D-36D7-E830-C6BFB23BCBE6}"/>
              </a:ext>
            </a:extLst>
          </p:cNvPr>
          <p:cNvSpPr txBox="1"/>
          <p:nvPr/>
        </p:nvSpPr>
        <p:spPr>
          <a:xfrm>
            <a:off x="1936704" y="1210973"/>
            <a:ext cx="363986" cy="287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80</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D708D2A-A62F-FF34-0DCB-7A7D4254BD8B}"/>
              </a:ext>
            </a:extLst>
          </p:cNvPr>
          <p:cNvSpPr txBox="1"/>
          <p:nvPr/>
        </p:nvSpPr>
        <p:spPr>
          <a:xfrm>
            <a:off x="594548" y="2739436"/>
            <a:ext cx="11721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Adjusted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R-squared</a:t>
            </a:r>
          </a:p>
        </p:txBody>
      </p:sp>
      <p:sp>
        <p:nvSpPr>
          <p:cNvPr id="6" name="TextBox 5">
            <a:extLst>
              <a:ext uri="{FF2B5EF4-FFF2-40B4-BE49-F238E27FC236}">
                <a16:creationId xmlns:a16="http://schemas.microsoft.com/office/drawing/2014/main" id="{6D8D3356-CFA4-C282-D6B9-D19B8FB13FAA}"/>
              </a:ext>
            </a:extLst>
          </p:cNvPr>
          <p:cNvSpPr txBox="1"/>
          <p:nvPr/>
        </p:nvSpPr>
        <p:spPr>
          <a:xfrm rot="18840000">
            <a:off x="7281074" y="5554201"/>
            <a:ext cx="12279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Century Gothic"/>
                <a:ea typeface="+mn-ea"/>
                <a:cs typeface="+mn-cs"/>
              </a:rPr>
              <a:t>Trash Surface Area</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DE66F1F2-8EB5-9D9D-8F46-3E68243DDFC9}"/>
              </a:ext>
            </a:extLst>
          </p:cNvPr>
          <p:cNvSpPr/>
          <p:nvPr/>
        </p:nvSpPr>
        <p:spPr>
          <a:xfrm>
            <a:off x="2366102" y="1389617"/>
            <a:ext cx="314324" cy="114300"/>
          </a:xfrm>
          <a:prstGeom prst="rect">
            <a:avLst/>
          </a:prstGeom>
          <a:solidFill>
            <a:srgbClr val="F4A3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81FD93-58C8-4151-EBD6-1E3405D2984E}"/>
              </a:ext>
            </a:extLst>
          </p:cNvPr>
          <p:cNvSpPr/>
          <p:nvPr/>
        </p:nvSpPr>
        <p:spPr>
          <a:xfrm>
            <a:off x="2366102" y="1582412"/>
            <a:ext cx="314324" cy="114300"/>
          </a:xfrm>
          <a:prstGeom prst="rect">
            <a:avLst/>
          </a:prstGeom>
          <a:solidFill>
            <a:srgbClr val="8B45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446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B16FA1-8ED1-5000-66EE-02FC1047CBCC}"/>
              </a:ext>
            </a:extLst>
          </p:cNvPr>
          <p:cNvSpPr>
            <a:spLocks noGrp="1"/>
          </p:cNvSpPr>
          <p:nvPr>
            <p:ph type="sldNum" sz="quarter" idx="10"/>
          </p:nvPr>
        </p:nvSpPr>
        <p:spPr/>
        <p:txBody>
          <a:bodyPr/>
          <a:lstStyle/>
          <a:p>
            <a:fld id="{9C3AC94F-0BCF-4004-89AE-D672EB8CABD9}" type="slidenum">
              <a:rPr lang="en-US" smtClean="0"/>
              <a:pPr/>
              <a:t>2</a:t>
            </a:fld>
            <a:endParaRPr lang="en-US"/>
          </a:p>
        </p:txBody>
      </p:sp>
      <p:sp>
        <p:nvSpPr>
          <p:cNvPr id="3" name="Text Placeholder 2">
            <a:extLst>
              <a:ext uri="{FF2B5EF4-FFF2-40B4-BE49-F238E27FC236}">
                <a16:creationId xmlns:a16="http://schemas.microsoft.com/office/drawing/2014/main" id="{2C645657-464B-839E-DBE2-B4CA2E522247}"/>
              </a:ext>
            </a:extLst>
          </p:cNvPr>
          <p:cNvSpPr>
            <a:spLocks noGrp="1"/>
          </p:cNvSpPr>
          <p:nvPr>
            <p:ph type="body" sz="quarter" idx="17"/>
          </p:nvPr>
        </p:nvSpPr>
        <p:spPr/>
        <p:txBody>
          <a:bodyPr vert="horz" lIns="91440" tIns="45720" rIns="91440" bIns="45720" rtlCol="0" anchor="t">
            <a:noAutofit/>
          </a:bodyPr>
          <a:lstStyle/>
          <a:p>
            <a:r>
              <a:rPr lang="en-US" dirty="0">
                <a:latin typeface="Century Gothic"/>
              </a:rPr>
              <a:t>Meet the Team</a:t>
            </a:r>
            <a:endParaRPr lang="en-US" dirty="0"/>
          </a:p>
        </p:txBody>
      </p:sp>
      <p:sp>
        <p:nvSpPr>
          <p:cNvPr id="4" name="Text Placeholder 3">
            <a:extLst>
              <a:ext uri="{FF2B5EF4-FFF2-40B4-BE49-F238E27FC236}">
                <a16:creationId xmlns:a16="http://schemas.microsoft.com/office/drawing/2014/main" id="{530394F0-14A6-C3C5-AF2E-B8135457FA5E}"/>
              </a:ext>
            </a:extLst>
          </p:cNvPr>
          <p:cNvSpPr>
            <a:spLocks noGrp="1"/>
          </p:cNvSpPr>
          <p:nvPr>
            <p:ph type="body" sz="quarter" idx="18"/>
          </p:nvPr>
        </p:nvSpPr>
        <p:spPr/>
        <p:txBody>
          <a:bodyPr/>
          <a:lstStyle/>
          <a:p>
            <a:r>
              <a:rPr lang="en-US">
                <a:latin typeface="Century Gothic"/>
              </a:rPr>
              <a:t>Texas &amp; Georgia Agriculture</a:t>
            </a:r>
          </a:p>
        </p:txBody>
      </p:sp>
      <p:sp>
        <p:nvSpPr>
          <p:cNvPr id="6" name="Rectangle: Rounded Corners 5">
            <a:extLst>
              <a:ext uri="{FF2B5EF4-FFF2-40B4-BE49-F238E27FC236}">
                <a16:creationId xmlns:a16="http://schemas.microsoft.com/office/drawing/2014/main" id="{BD59C52A-53DA-295C-44D9-4EC3E8D81B85}"/>
              </a:ext>
            </a:extLst>
          </p:cNvPr>
          <p:cNvSpPr/>
          <p:nvPr/>
        </p:nvSpPr>
        <p:spPr>
          <a:xfrm>
            <a:off x="908241" y="1716424"/>
            <a:ext cx="10375515" cy="3740726"/>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14">
            <a:extLst>
              <a:ext uri="{FF2B5EF4-FFF2-40B4-BE49-F238E27FC236}">
                <a16:creationId xmlns:a16="http://schemas.microsoft.com/office/drawing/2014/main" id="{80BF8C6E-02F3-7C27-AF33-D0BA673FE389}"/>
              </a:ext>
            </a:extLst>
          </p:cNvPr>
          <p:cNvSpPr txBox="1"/>
          <p:nvPr/>
        </p:nvSpPr>
        <p:spPr>
          <a:xfrm>
            <a:off x="1143115" y="4412237"/>
            <a:ext cx="2664523"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err="1">
                <a:solidFill>
                  <a:srgbClr val="FFFFFF"/>
                </a:solidFill>
                <a:latin typeface="Century Gothic"/>
              </a:rPr>
              <a:t>Lorryn</a:t>
            </a:r>
            <a:r>
              <a:rPr lang="en-US" sz="2000" dirty="0">
                <a:solidFill>
                  <a:srgbClr val="FFFFFF"/>
                </a:solidFill>
                <a:latin typeface="Century Gothic"/>
              </a:rPr>
              <a:t> Andrade</a:t>
            </a:r>
          </a:p>
          <a:p>
            <a:pPr algn="ctr"/>
            <a:r>
              <a:rPr lang="en-US" sz="2000" dirty="0">
                <a:solidFill>
                  <a:srgbClr val="FFFFFF"/>
                </a:solidFill>
                <a:latin typeface="Century Gothic"/>
              </a:rPr>
              <a:t>(Project Lead)</a:t>
            </a:r>
          </a:p>
        </p:txBody>
      </p:sp>
      <p:sp>
        <p:nvSpPr>
          <p:cNvPr id="9" name="TextBox 14">
            <a:extLst>
              <a:ext uri="{FF2B5EF4-FFF2-40B4-BE49-F238E27FC236}">
                <a16:creationId xmlns:a16="http://schemas.microsoft.com/office/drawing/2014/main" id="{93821DB3-5544-58A4-4E87-D64B5BFA1EA0}"/>
              </a:ext>
            </a:extLst>
          </p:cNvPr>
          <p:cNvSpPr txBox="1"/>
          <p:nvPr/>
        </p:nvSpPr>
        <p:spPr>
          <a:xfrm>
            <a:off x="3636933" y="4566177"/>
            <a:ext cx="266452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FFFFFF"/>
                </a:solidFill>
                <a:latin typeface="Century Gothic"/>
              </a:rPr>
              <a:t>Nick Grener</a:t>
            </a:r>
            <a:endParaRPr lang="en-US">
              <a:solidFill>
                <a:srgbClr val="FFFFFF"/>
              </a:solidFill>
              <a:ea typeface="Calibri"/>
              <a:cs typeface="Calibri"/>
            </a:endParaRPr>
          </a:p>
        </p:txBody>
      </p:sp>
      <p:sp>
        <p:nvSpPr>
          <p:cNvPr id="10" name="TextBox 14">
            <a:extLst>
              <a:ext uri="{FF2B5EF4-FFF2-40B4-BE49-F238E27FC236}">
                <a16:creationId xmlns:a16="http://schemas.microsoft.com/office/drawing/2014/main" id="{0008EE9F-EF6E-35B4-5D22-6EB1E3506399}"/>
              </a:ext>
            </a:extLst>
          </p:cNvPr>
          <p:cNvSpPr txBox="1"/>
          <p:nvPr/>
        </p:nvSpPr>
        <p:spPr>
          <a:xfrm>
            <a:off x="5953721" y="4566177"/>
            <a:ext cx="266452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FFFFFF"/>
                </a:solidFill>
                <a:latin typeface="Century Gothic"/>
              </a:rPr>
              <a:t>Kelechi Igwe </a:t>
            </a:r>
            <a:endParaRPr lang="en-US">
              <a:solidFill>
                <a:srgbClr val="FFFFFF"/>
              </a:solidFill>
              <a:ea typeface="Calibri"/>
              <a:cs typeface="Calibri"/>
            </a:endParaRPr>
          </a:p>
        </p:txBody>
      </p:sp>
      <p:sp>
        <p:nvSpPr>
          <p:cNvPr id="11" name="TextBox 14">
            <a:extLst>
              <a:ext uri="{FF2B5EF4-FFF2-40B4-BE49-F238E27FC236}">
                <a16:creationId xmlns:a16="http://schemas.microsoft.com/office/drawing/2014/main" id="{A7A919BE-98F5-6A03-9E44-C551B06D0663}"/>
              </a:ext>
            </a:extLst>
          </p:cNvPr>
          <p:cNvSpPr txBox="1"/>
          <p:nvPr/>
        </p:nvSpPr>
        <p:spPr>
          <a:xfrm>
            <a:off x="8393660" y="4566177"/>
            <a:ext cx="2664523"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rgbClr val="FFFFFF"/>
                </a:solidFill>
                <a:latin typeface="Century Gothic"/>
              </a:rPr>
              <a:t>Henry Osei</a:t>
            </a:r>
            <a:endParaRPr lang="en-US" sz="2000" dirty="0">
              <a:solidFill>
                <a:srgbClr val="FFFFFF"/>
              </a:solidFill>
              <a:latin typeface="Century Gothic"/>
              <a:ea typeface="Calibri"/>
              <a:cs typeface="Calibri"/>
            </a:endParaRPr>
          </a:p>
        </p:txBody>
      </p:sp>
      <p:pic>
        <p:nvPicPr>
          <p:cNvPr id="7" name="Picture 6" descr="A person standing in front of a door&#10;&#10;AI-generated content may be incorrect.">
            <a:extLst>
              <a:ext uri="{FF2B5EF4-FFF2-40B4-BE49-F238E27FC236}">
                <a16:creationId xmlns:a16="http://schemas.microsoft.com/office/drawing/2014/main" id="{52871FEF-CFB3-5F5C-DDD8-3771A733BC94}"/>
              </a:ext>
            </a:extLst>
          </p:cNvPr>
          <p:cNvPicPr>
            <a:picLocks noChangeAspect="1"/>
          </p:cNvPicPr>
          <p:nvPr/>
        </p:nvPicPr>
        <p:blipFill>
          <a:blip r:embed="rId3"/>
          <a:srcRect t="9080" r="-3365" b="-182"/>
          <a:stretch/>
        </p:blipFill>
        <p:spPr>
          <a:xfrm>
            <a:off x="4147206" y="2608915"/>
            <a:ext cx="1647248" cy="16481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erson in a suit smiling&#10;&#10;AI-generated content may be incorrect.">
            <a:extLst>
              <a:ext uri="{FF2B5EF4-FFF2-40B4-BE49-F238E27FC236}">
                <a16:creationId xmlns:a16="http://schemas.microsoft.com/office/drawing/2014/main" id="{4FB06547-B118-6D33-884B-59E060F3310E}"/>
              </a:ext>
            </a:extLst>
          </p:cNvPr>
          <p:cNvPicPr>
            <a:picLocks noChangeAspect="1"/>
          </p:cNvPicPr>
          <p:nvPr/>
        </p:nvPicPr>
        <p:blipFill>
          <a:blip r:embed="rId4"/>
          <a:srcRect l="6844" r="10266" b="-2659"/>
          <a:stretch/>
        </p:blipFill>
        <p:spPr>
          <a:xfrm>
            <a:off x="8903845" y="2628282"/>
            <a:ext cx="1645701" cy="16514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A person smiling in front of a sign&#10;&#10;AI-generated content may be incorrect.">
            <a:extLst>
              <a:ext uri="{FF2B5EF4-FFF2-40B4-BE49-F238E27FC236}">
                <a16:creationId xmlns:a16="http://schemas.microsoft.com/office/drawing/2014/main" id="{FAECA8BC-FB06-D4B9-E1F4-38BBDCEF22F3}"/>
              </a:ext>
            </a:extLst>
          </p:cNvPr>
          <p:cNvPicPr>
            <a:picLocks noChangeAspect="1"/>
          </p:cNvPicPr>
          <p:nvPr/>
        </p:nvPicPr>
        <p:blipFill>
          <a:blip r:embed="rId5"/>
          <a:srcRect t="2358" r="-2404" b="28361"/>
          <a:stretch/>
        </p:blipFill>
        <p:spPr>
          <a:xfrm>
            <a:off x="1642454" y="2649305"/>
            <a:ext cx="1648082" cy="16440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descr="A person in a suit&#10;&#10;AI-generated content may be incorrect.">
            <a:extLst>
              <a:ext uri="{FF2B5EF4-FFF2-40B4-BE49-F238E27FC236}">
                <a16:creationId xmlns:a16="http://schemas.microsoft.com/office/drawing/2014/main" id="{94433DD1-B6B1-FED2-4153-71141B64FD30}"/>
              </a:ext>
            </a:extLst>
          </p:cNvPr>
          <p:cNvPicPr>
            <a:picLocks noChangeAspect="1"/>
          </p:cNvPicPr>
          <p:nvPr/>
        </p:nvPicPr>
        <p:blipFill>
          <a:blip r:embed="rId6"/>
          <a:srcRect t="10870" b="22611"/>
          <a:stretch/>
        </p:blipFill>
        <p:spPr>
          <a:xfrm>
            <a:off x="6460104" y="2604528"/>
            <a:ext cx="1645653" cy="16480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71344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6275AA-E295-2AE2-1DE0-F0D2112368D9}"/>
              </a:ext>
            </a:extLst>
          </p:cNvPr>
          <p:cNvSpPr>
            <a:spLocks noGrp="1"/>
          </p:cNvSpPr>
          <p:nvPr>
            <p:ph type="sldNum" sz="quarter" idx="10"/>
          </p:nvPr>
        </p:nvSpPr>
        <p:spPr/>
        <p:txBody>
          <a:bodyPr/>
          <a:lstStyle/>
          <a:p>
            <a:fld id="{9C3AC94F-0BCF-4004-89AE-D672EB8CABD9}" type="slidenum">
              <a:rPr lang="en-US" smtClean="0"/>
              <a:pPr/>
              <a:t>20</a:t>
            </a:fld>
            <a:endParaRPr lang="en-US"/>
          </a:p>
        </p:txBody>
      </p:sp>
      <p:sp>
        <p:nvSpPr>
          <p:cNvPr id="3" name="Text Placeholder 2">
            <a:extLst>
              <a:ext uri="{FF2B5EF4-FFF2-40B4-BE49-F238E27FC236}">
                <a16:creationId xmlns:a16="http://schemas.microsoft.com/office/drawing/2014/main" id="{78ED14E3-55AC-1AE0-C426-3CB451F7A529}"/>
              </a:ext>
            </a:extLst>
          </p:cNvPr>
          <p:cNvSpPr>
            <a:spLocks noGrp="1"/>
          </p:cNvSpPr>
          <p:nvPr>
            <p:ph type="body" sz="quarter" idx="17"/>
          </p:nvPr>
        </p:nvSpPr>
        <p:spPr/>
        <p:txBody>
          <a:bodyPr vert="horz" lIns="91440" tIns="45720" rIns="91440" bIns="45720" rtlCol="0" anchor="t">
            <a:noAutofit/>
          </a:bodyPr>
          <a:lstStyle/>
          <a:p>
            <a:r>
              <a:rPr lang="en-US">
                <a:latin typeface="Century Gothic"/>
              </a:rPr>
              <a:t>Conclusions</a:t>
            </a:r>
            <a:endParaRPr lang="en-US"/>
          </a:p>
        </p:txBody>
      </p:sp>
      <p:sp>
        <p:nvSpPr>
          <p:cNvPr id="4" name="Text Placeholder 3">
            <a:extLst>
              <a:ext uri="{FF2B5EF4-FFF2-40B4-BE49-F238E27FC236}">
                <a16:creationId xmlns:a16="http://schemas.microsoft.com/office/drawing/2014/main" id="{FAF4AC00-1F1B-EC23-3259-E570CF203766}"/>
              </a:ext>
            </a:extLst>
          </p:cNvPr>
          <p:cNvSpPr>
            <a:spLocks noGrp="1"/>
          </p:cNvSpPr>
          <p:nvPr>
            <p:ph type="body" sz="quarter" idx="18"/>
          </p:nvPr>
        </p:nvSpPr>
        <p:spPr/>
        <p:txBody>
          <a:bodyPr/>
          <a:lstStyle/>
          <a:p>
            <a:r>
              <a:rPr lang="en-US">
                <a:latin typeface="Century Gothic"/>
              </a:rPr>
              <a:t>Texas &amp; Georgia Agriculture</a:t>
            </a:r>
            <a:endParaRPr lang="en-US" b="0">
              <a:solidFill>
                <a:srgbClr val="000000"/>
              </a:solidFill>
              <a:latin typeface="Century Gothic"/>
            </a:endParaRPr>
          </a:p>
        </p:txBody>
      </p:sp>
      <p:pic>
        <p:nvPicPr>
          <p:cNvPr id="7" name="Graphic 6" descr="Badge Tick1 with solid fill">
            <a:extLst>
              <a:ext uri="{FF2B5EF4-FFF2-40B4-BE49-F238E27FC236}">
                <a16:creationId xmlns:a16="http://schemas.microsoft.com/office/drawing/2014/main" id="{10DD15C8-2CF8-DECC-17EC-519CF903EE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911" y="4448763"/>
            <a:ext cx="914400" cy="914400"/>
          </a:xfrm>
          <a:prstGeom prst="rect">
            <a:avLst/>
          </a:prstGeom>
        </p:spPr>
      </p:pic>
      <p:pic>
        <p:nvPicPr>
          <p:cNvPr id="8" name="Graphic 7" descr="Research with solid fill">
            <a:extLst>
              <a:ext uri="{FF2B5EF4-FFF2-40B4-BE49-F238E27FC236}">
                <a16:creationId xmlns:a16="http://schemas.microsoft.com/office/drawing/2014/main" id="{9C674CAB-85F1-56DB-B1E9-7AD6C78C96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911" y="2849503"/>
            <a:ext cx="914400" cy="914400"/>
          </a:xfrm>
          <a:prstGeom prst="rect">
            <a:avLst/>
          </a:prstGeom>
        </p:spPr>
      </p:pic>
      <p:pic>
        <p:nvPicPr>
          <p:cNvPr id="9" name="Graphic 8" descr="Web cam with solid fill">
            <a:extLst>
              <a:ext uri="{FF2B5EF4-FFF2-40B4-BE49-F238E27FC236}">
                <a16:creationId xmlns:a16="http://schemas.microsoft.com/office/drawing/2014/main" id="{98A4D9D8-9AB8-F60F-026C-A38C55A55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911" y="1212614"/>
            <a:ext cx="914400" cy="914400"/>
          </a:xfrm>
          <a:prstGeom prst="rect">
            <a:avLst/>
          </a:prstGeom>
        </p:spPr>
      </p:pic>
      <p:sp>
        <p:nvSpPr>
          <p:cNvPr id="11" name="TextBox 10">
            <a:extLst>
              <a:ext uri="{FF2B5EF4-FFF2-40B4-BE49-F238E27FC236}">
                <a16:creationId xmlns:a16="http://schemas.microsoft.com/office/drawing/2014/main" id="{C3E42A4E-2E1E-6F6D-8F15-AB3877509B42}"/>
              </a:ext>
            </a:extLst>
          </p:cNvPr>
          <p:cNvSpPr txBox="1"/>
          <p:nvPr/>
        </p:nvSpPr>
        <p:spPr>
          <a:xfrm>
            <a:off x="1879914" y="1251404"/>
            <a:ext cx="937453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lumMod val="75000"/>
                    <a:lumOff val="25000"/>
                  </a:schemeClr>
                </a:solidFill>
                <a:latin typeface="Century Gothic"/>
                <a:ea typeface="Calibri"/>
                <a:cs typeface="Calibri"/>
              </a:rPr>
              <a:t>Feasibility:</a:t>
            </a:r>
            <a:r>
              <a:rPr lang="en-US" sz="2800" dirty="0">
                <a:solidFill>
                  <a:schemeClr val="tx1">
                    <a:lumMod val="75000"/>
                    <a:lumOff val="25000"/>
                  </a:schemeClr>
                </a:solidFill>
                <a:ea typeface="Calibri"/>
                <a:cs typeface="Calibri"/>
              </a:rPr>
              <a:t> Earth observations and derivative products add useful inputs for predicting cotton quality attributes with in-season measurements</a:t>
            </a:r>
            <a:endParaRPr lang="en-US" sz="2800" dirty="0">
              <a:solidFill>
                <a:schemeClr val="tx1">
                  <a:lumMod val="75000"/>
                  <a:lumOff val="25000"/>
                </a:schemeClr>
              </a:solidFill>
            </a:endParaRPr>
          </a:p>
        </p:txBody>
      </p:sp>
      <p:sp>
        <p:nvSpPr>
          <p:cNvPr id="12" name="TextBox 11">
            <a:extLst>
              <a:ext uri="{FF2B5EF4-FFF2-40B4-BE49-F238E27FC236}">
                <a16:creationId xmlns:a16="http://schemas.microsoft.com/office/drawing/2014/main" id="{3FB76641-5000-AEEA-8F64-500B92F0E403}"/>
              </a:ext>
            </a:extLst>
          </p:cNvPr>
          <p:cNvSpPr txBox="1"/>
          <p:nvPr/>
        </p:nvSpPr>
        <p:spPr>
          <a:xfrm>
            <a:off x="1883363" y="2842919"/>
            <a:ext cx="938482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lumMod val="75000"/>
                    <a:lumOff val="25000"/>
                  </a:schemeClr>
                </a:solidFill>
                <a:latin typeface="Century Gothic"/>
              </a:rPr>
              <a:t>Identification:</a:t>
            </a:r>
            <a:r>
              <a:rPr lang="en-US" sz="2800" dirty="0">
                <a:solidFill>
                  <a:schemeClr val="tx1">
                    <a:lumMod val="75000"/>
                    <a:lumOff val="25000"/>
                  </a:schemeClr>
                </a:solidFill>
              </a:rPr>
              <a:t> Distinct variables at key times in the cotton growth cycle (generally mid- to late-season) are associated with certain quality measurements in Texas and Georgia</a:t>
            </a:r>
            <a:endParaRPr lang="en-US" sz="2800" dirty="0">
              <a:solidFill>
                <a:schemeClr val="tx1">
                  <a:lumMod val="75000"/>
                  <a:lumOff val="25000"/>
                </a:schemeClr>
              </a:solidFill>
              <a:ea typeface="Calibri"/>
              <a:cs typeface="Calibri"/>
            </a:endParaRPr>
          </a:p>
        </p:txBody>
      </p:sp>
      <p:sp>
        <p:nvSpPr>
          <p:cNvPr id="13" name="TextBox 12">
            <a:extLst>
              <a:ext uri="{FF2B5EF4-FFF2-40B4-BE49-F238E27FC236}">
                <a16:creationId xmlns:a16="http://schemas.microsoft.com/office/drawing/2014/main" id="{AC593EE8-90BE-3BC1-883D-6E09B72A8D1A}"/>
              </a:ext>
            </a:extLst>
          </p:cNvPr>
          <p:cNvSpPr txBox="1"/>
          <p:nvPr/>
        </p:nvSpPr>
        <p:spPr>
          <a:xfrm>
            <a:off x="1883363" y="4442178"/>
            <a:ext cx="96012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lumMod val="75000"/>
                    <a:lumOff val="25000"/>
                  </a:schemeClr>
                </a:solidFill>
                <a:latin typeface="Century Gothic"/>
              </a:rPr>
              <a:t>Validation:</a:t>
            </a:r>
            <a:r>
              <a:rPr lang="en-US" sz="2800" dirty="0">
                <a:solidFill>
                  <a:schemeClr val="tx1">
                    <a:lumMod val="75000"/>
                    <a:lumOff val="25000"/>
                  </a:schemeClr>
                </a:solidFill>
              </a:rPr>
              <a:t> Regression models can be used to estimate quality values at the district level starting in July/August but should be used with care given the small sample size in the study</a:t>
            </a:r>
            <a:endParaRPr lang="en-US" sz="2800" dirty="0">
              <a:solidFill>
                <a:schemeClr val="tx1">
                  <a:lumMod val="75000"/>
                  <a:lumOff val="25000"/>
                </a:schemeClr>
              </a:solidFill>
              <a:ea typeface="Calibri"/>
              <a:cs typeface="Calibri"/>
            </a:endParaRPr>
          </a:p>
        </p:txBody>
      </p:sp>
    </p:spTree>
    <p:extLst>
      <p:ext uri="{BB962C8B-B14F-4D97-AF65-F5344CB8AC3E}">
        <p14:creationId xmlns:p14="http://schemas.microsoft.com/office/powerpoint/2010/main" val="3006185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A6CBF0AA-A74D-770F-824C-04C2711D777D}"/>
              </a:ext>
            </a:extLst>
          </p:cNvPr>
          <p:cNvSpPr/>
          <p:nvPr/>
        </p:nvSpPr>
        <p:spPr>
          <a:xfrm>
            <a:off x="2209000" y="4720246"/>
            <a:ext cx="1354666" cy="13038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7" name="Oval 26">
            <a:extLst>
              <a:ext uri="{FF2B5EF4-FFF2-40B4-BE49-F238E27FC236}">
                <a16:creationId xmlns:a16="http://schemas.microsoft.com/office/drawing/2014/main" id="{EAABBA72-1DE6-1D92-00A0-86876C2C227C}"/>
              </a:ext>
            </a:extLst>
          </p:cNvPr>
          <p:cNvSpPr/>
          <p:nvPr/>
        </p:nvSpPr>
        <p:spPr>
          <a:xfrm>
            <a:off x="2209000" y="3411905"/>
            <a:ext cx="1354666" cy="13038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Oval 24">
            <a:extLst>
              <a:ext uri="{FF2B5EF4-FFF2-40B4-BE49-F238E27FC236}">
                <a16:creationId xmlns:a16="http://schemas.microsoft.com/office/drawing/2014/main" id="{741FF943-09D7-AC0F-446B-5CF48E16EC71}"/>
              </a:ext>
            </a:extLst>
          </p:cNvPr>
          <p:cNvSpPr/>
          <p:nvPr/>
        </p:nvSpPr>
        <p:spPr>
          <a:xfrm>
            <a:off x="2209000" y="2103567"/>
            <a:ext cx="1354666" cy="13038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Slide Number Placeholder 1">
            <a:extLst>
              <a:ext uri="{FF2B5EF4-FFF2-40B4-BE49-F238E27FC236}">
                <a16:creationId xmlns:a16="http://schemas.microsoft.com/office/drawing/2014/main" id="{CA03AC3A-167E-8C3D-24C8-846900B32C51}"/>
              </a:ext>
            </a:extLst>
          </p:cNvPr>
          <p:cNvSpPr>
            <a:spLocks noGrp="1"/>
          </p:cNvSpPr>
          <p:nvPr>
            <p:ph type="sldNum" sz="quarter" idx="10"/>
          </p:nvPr>
        </p:nvSpPr>
        <p:spPr/>
        <p:txBody>
          <a:bodyPr/>
          <a:lstStyle/>
          <a:p>
            <a:fld id="{9C3AC94F-0BCF-4004-89AE-D672EB8CABD9}" type="slidenum">
              <a:rPr lang="en-US" smtClean="0"/>
              <a:pPr/>
              <a:t>21</a:t>
            </a:fld>
            <a:endParaRPr lang="en-US"/>
          </a:p>
        </p:txBody>
      </p:sp>
      <p:sp>
        <p:nvSpPr>
          <p:cNvPr id="3" name="Text Placeholder 2">
            <a:extLst>
              <a:ext uri="{FF2B5EF4-FFF2-40B4-BE49-F238E27FC236}">
                <a16:creationId xmlns:a16="http://schemas.microsoft.com/office/drawing/2014/main" id="{F8F7BCDC-C6DD-A3F0-2C34-4E08F77FBA7B}"/>
              </a:ext>
            </a:extLst>
          </p:cNvPr>
          <p:cNvSpPr>
            <a:spLocks noGrp="1"/>
          </p:cNvSpPr>
          <p:nvPr>
            <p:ph type="body" sz="quarter" idx="17"/>
          </p:nvPr>
        </p:nvSpPr>
        <p:spPr/>
        <p:txBody>
          <a:bodyPr vert="horz" lIns="91440" tIns="45720" rIns="91440" bIns="45720" rtlCol="0" anchor="t">
            <a:noAutofit/>
          </a:bodyPr>
          <a:lstStyle/>
          <a:p>
            <a:r>
              <a:rPr lang="en-US">
                <a:latin typeface="Century Gothic"/>
              </a:rPr>
              <a:t>Uncertainties and Limitations</a:t>
            </a:r>
            <a:endParaRPr lang="en-US"/>
          </a:p>
        </p:txBody>
      </p:sp>
      <p:sp>
        <p:nvSpPr>
          <p:cNvPr id="4" name="Text Placeholder 3">
            <a:extLst>
              <a:ext uri="{FF2B5EF4-FFF2-40B4-BE49-F238E27FC236}">
                <a16:creationId xmlns:a16="http://schemas.microsoft.com/office/drawing/2014/main" id="{E2347793-B458-4C0F-171C-5D95BC9FE1AA}"/>
              </a:ext>
            </a:extLst>
          </p:cNvPr>
          <p:cNvSpPr>
            <a:spLocks noGrp="1"/>
          </p:cNvSpPr>
          <p:nvPr>
            <p:ph type="body" sz="quarter" idx="18"/>
          </p:nvPr>
        </p:nvSpPr>
        <p:spPr/>
        <p:txBody>
          <a:bodyPr/>
          <a:lstStyle/>
          <a:p>
            <a:r>
              <a:rPr lang="en-US"/>
              <a:t>Texas &amp; Georgia Agriculture</a:t>
            </a:r>
          </a:p>
        </p:txBody>
      </p:sp>
      <p:sp>
        <p:nvSpPr>
          <p:cNvPr id="17" name="Rectangle: Rounded Corners 16">
            <a:extLst>
              <a:ext uri="{FF2B5EF4-FFF2-40B4-BE49-F238E27FC236}">
                <a16:creationId xmlns:a16="http://schemas.microsoft.com/office/drawing/2014/main" id="{47E1EA1A-0A62-9897-3DC7-91B059975C43}"/>
              </a:ext>
            </a:extLst>
          </p:cNvPr>
          <p:cNvSpPr/>
          <p:nvPr/>
        </p:nvSpPr>
        <p:spPr>
          <a:xfrm>
            <a:off x="3546071" y="2370208"/>
            <a:ext cx="6966857" cy="92528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tx1">
                    <a:lumMod val="75000"/>
                    <a:lumOff val="25000"/>
                  </a:schemeClr>
                </a:solidFill>
                <a:latin typeface="Century Gothic"/>
              </a:rPr>
              <a:t>Incomplete data:</a:t>
            </a:r>
            <a:r>
              <a:rPr lang="en-US" sz="2000" dirty="0">
                <a:solidFill>
                  <a:schemeClr val="tx1">
                    <a:lumMod val="75000"/>
                    <a:lumOff val="25000"/>
                  </a:schemeClr>
                </a:solidFill>
                <a:latin typeface="Century Gothic"/>
              </a:rPr>
              <a:t> No cotton quality data was available for some counties within study area</a:t>
            </a:r>
            <a:endParaRPr lang="en-US" sz="2000" dirty="0">
              <a:solidFill>
                <a:schemeClr val="tx1">
                  <a:lumMod val="75000"/>
                  <a:lumOff val="25000"/>
                </a:schemeClr>
              </a:solidFill>
            </a:endParaRPr>
          </a:p>
        </p:txBody>
      </p:sp>
      <p:sp>
        <p:nvSpPr>
          <p:cNvPr id="18" name="Rectangle: Rounded Corners 17">
            <a:extLst>
              <a:ext uri="{FF2B5EF4-FFF2-40B4-BE49-F238E27FC236}">
                <a16:creationId xmlns:a16="http://schemas.microsoft.com/office/drawing/2014/main" id="{FDCAF306-2F1E-8FF8-D0AF-56169F927802}"/>
              </a:ext>
            </a:extLst>
          </p:cNvPr>
          <p:cNvSpPr/>
          <p:nvPr/>
        </p:nvSpPr>
        <p:spPr>
          <a:xfrm>
            <a:off x="3546071" y="3606661"/>
            <a:ext cx="6966857" cy="92528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tx1">
                    <a:lumMod val="75000"/>
                    <a:lumOff val="25000"/>
                  </a:schemeClr>
                </a:solidFill>
                <a:latin typeface="Century Gothic"/>
              </a:rPr>
              <a:t>Data assumptions:</a:t>
            </a:r>
            <a:r>
              <a:rPr lang="en-US" sz="2000" dirty="0">
                <a:solidFill>
                  <a:schemeClr val="tx1">
                    <a:lumMod val="75000"/>
                    <a:lumOff val="25000"/>
                  </a:schemeClr>
                </a:solidFill>
                <a:latin typeface="Century Gothic"/>
              </a:rPr>
              <a:t> Planting dates, harvest dates, and harvest field locations not provided</a:t>
            </a:r>
            <a:endParaRPr lang="en-US" sz="2000" dirty="0">
              <a:solidFill>
                <a:schemeClr val="tx1">
                  <a:lumMod val="75000"/>
                  <a:lumOff val="25000"/>
                </a:schemeClr>
              </a:solidFill>
            </a:endParaRPr>
          </a:p>
        </p:txBody>
      </p:sp>
      <p:sp>
        <p:nvSpPr>
          <p:cNvPr id="19" name="Rectangle: Rounded Corners 18">
            <a:extLst>
              <a:ext uri="{FF2B5EF4-FFF2-40B4-BE49-F238E27FC236}">
                <a16:creationId xmlns:a16="http://schemas.microsoft.com/office/drawing/2014/main" id="{320DEAD2-CB7C-86A6-C095-A9F5F03E5B05}"/>
              </a:ext>
            </a:extLst>
          </p:cNvPr>
          <p:cNvSpPr/>
          <p:nvPr/>
        </p:nvSpPr>
        <p:spPr>
          <a:xfrm>
            <a:off x="3546071" y="4915000"/>
            <a:ext cx="6966857" cy="92528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tx1">
                    <a:lumMod val="75000"/>
                    <a:lumOff val="25000"/>
                  </a:schemeClr>
                </a:solidFill>
                <a:latin typeface="Century Gothic"/>
              </a:rPr>
              <a:t>Survival bias:</a:t>
            </a:r>
            <a:r>
              <a:rPr lang="en-US" sz="2000" dirty="0">
                <a:solidFill>
                  <a:schemeClr val="tx1">
                    <a:lumMod val="75000"/>
                    <a:lumOff val="25000"/>
                  </a:schemeClr>
                </a:solidFill>
                <a:latin typeface="Century Gothic"/>
              </a:rPr>
              <a:t> </a:t>
            </a:r>
            <a:r>
              <a:rPr lang="en-US" sz="2000" dirty="0">
                <a:solidFill>
                  <a:schemeClr val="tx1">
                    <a:lumMod val="75000"/>
                    <a:lumOff val="25000"/>
                  </a:schemeClr>
                </a:solidFill>
                <a:latin typeface="Century Gothic"/>
                <a:ea typeface="Calibri"/>
                <a:cs typeface="Calibri"/>
              </a:rPr>
              <a:t>In some years, a high proportion of planted acres were abandoned</a:t>
            </a:r>
          </a:p>
        </p:txBody>
      </p:sp>
      <p:sp>
        <p:nvSpPr>
          <p:cNvPr id="24" name="Oval 23">
            <a:extLst>
              <a:ext uri="{FF2B5EF4-FFF2-40B4-BE49-F238E27FC236}">
                <a16:creationId xmlns:a16="http://schemas.microsoft.com/office/drawing/2014/main" id="{8EAEBCDE-4163-9716-1227-51B51215A4E2}"/>
              </a:ext>
            </a:extLst>
          </p:cNvPr>
          <p:cNvSpPr/>
          <p:nvPr/>
        </p:nvSpPr>
        <p:spPr>
          <a:xfrm>
            <a:off x="2209000" y="795228"/>
            <a:ext cx="1354666" cy="1303866"/>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descr="Document outline">
            <a:extLst>
              <a:ext uri="{FF2B5EF4-FFF2-40B4-BE49-F238E27FC236}">
                <a16:creationId xmlns:a16="http://schemas.microsoft.com/office/drawing/2014/main" id="{C2A25F71-A7E6-19B3-74AF-C44F4905B2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4661" y="3604403"/>
            <a:ext cx="914400" cy="914400"/>
          </a:xfrm>
          <a:prstGeom prst="rect">
            <a:avLst/>
          </a:prstGeom>
        </p:spPr>
      </p:pic>
      <p:pic>
        <p:nvPicPr>
          <p:cNvPr id="21" name="Graphic 20" descr="Database outline">
            <a:extLst>
              <a:ext uri="{FF2B5EF4-FFF2-40B4-BE49-F238E27FC236}">
                <a16:creationId xmlns:a16="http://schemas.microsoft.com/office/drawing/2014/main" id="{1F92ADC1-6F80-CA91-7A31-9B1E8214CF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4661" y="2310442"/>
            <a:ext cx="914400" cy="914400"/>
          </a:xfrm>
          <a:prstGeom prst="rect">
            <a:avLst/>
          </a:prstGeom>
        </p:spPr>
      </p:pic>
      <p:pic>
        <p:nvPicPr>
          <p:cNvPr id="23" name="Graphic 22" descr="Folder Search outline">
            <a:extLst>
              <a:ext uri="{FF2B5EF4-FFF2-40B4-BE49-F238E27FC236}">
                <a16:creationId xmlns:a16="http://schemas.microsoft.com/office/drawing/2014/main" id="{822D767C-4A61-2650-960A-2DD92737F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24661" y="1016479"/>
            <a:ext cx="914400" cy="914400"/>
          </a:xfrm>
          <a:prstGeom prst="rect">
            <a:avLst/>
          </a:prstGeom>
        </p:spPr>
      </p:pic>
      <p:pic>
        <p:nvPicPr>
          <p:cNvPr id="28" name="Graphic 27" descr="Venn diagram outline">
            <a:extLst>
              <a:ext uri="{FF2B5EF4-FFF2-40B4-BE49-F238E27FC236}">
                <a16:creationId xmlns:a16="http://schemas.microsoft.com/office/drawing/2014/main" id="{4865702E-44EA-CE86-7287-04224797C4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24661" y="4912743"/>
            <a:ext cx="914400" cy="914400"/>
          </a:xfrm>
          <a:prstGeom prst="rect">
            <a:avLst/>
          </a:prstGeom>
        </p:spPr>
      </p:pic>
      <p:sp>
        <p:nvSpPr>
          <p:cNvPr id="16" name="Rectangle: Rounded Corners 15">
            <a:extLst>
              <a:ext uri="{FF2B5EF4-FFF2-40B4-BE49-F238E27FC236}">
                <a16:creationId xmlns:a16="http://schemas.microsoft.com/office/drawing/2014/main" id="{4A263AAE-9AB7-D446-5666-C0D6D495D704}"/>
              </a:ext>
            </a:extLst>
          </p:cNvPr>
          <p:cNvSpPr/>
          <p:nvPr/>
        </p:nvSpPr>
        <p:spPr>
          <a:xfrm>
            <a:off x="3546071" y="1004360"/>
            <a:ext cx="6966857" cy="92528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tx1">
                    <a:lumMod val="75000"/>
                    <a:lumOff val="25000"/>
                  </a:schemeClr>
                </a:solidFill>
                <a:latin typeface="Century Gothic"/>
                <a:ea typeface="Calibri"/>
                <a:cs typeface="Calibri"/>
              </a:rPr>
              <a:t>Time-consuming data acquisition:</a:t>
            </a:r>
            <a:r>
              <a:rPr lang="en-US" sz="2000" dirty="0">
                <a:solidFill>
                  <a:schemeClr val="tx1">
                    <a:lumMod val="75000"/>
                    <a:lumOff val="25000"/>
                  </a:schemeClr>
                </a:solidFill>
                <a:latin typeface="Century Gothic"/>
                <a:ea typeface="Calibri"/>
                <a:cs typeface="Calibri"/>
              </a:rPr>
              <a:t> Different sources and different formats</a:t>
            </a:r>
            <a:endParaRPr lang="en-US" sz="2000" dirty="0">
              <a:solidFill>
                <a:schemeClr val="tx1">
                  <a:lumMod val="75000"/>
                  <a:lumOff val="25000"/>
                </a:schemeClr>
              </a:solidFill>
              <a:latin typeface="Century Gothic"/>
            </a:endParaRPr>
          </a:p>
        </p:txBody>
      </p:sp>
    </p:spTree>
    <p:extLst>
      <p:ext uri="{BB962C8B-B14F-4D97-AF65-F5344CB8AC3E}">
        <p14:creationId xmlns:p14="http://schemas.microsoft.com/office/powerpoint/2010/main" val="2787882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2C2FC86-E4F7-3755-AC5F-C7A159E6F969}"/>
              </a:ext>
            </a:extLst>
          </p:cNvPr>
          <p:cNvSpPr txBox="1">
            <a:spLocks/>
          </p:cNvSpPr>
          <p:nvPr/>
        </p:nvSpPr>
        <p:spPr>
          <a:xfrm>
            <a:off x="309340" y="941858"/>
            <a:ext cx="4658123" cy="41531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5372B3"/>
              </a:buClr>
              <a:buFont typeface="Arial" panose="020B0604020202020204" pitchFamily="34" charset="0"/>
              <a:buNone/>
              <a:defRPr sz="28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Clr>
                <a:srgbClr val="8A5A9A"/>
              </a:buClr>
              <a:buFont typeface="Arial" panose="020B0604020202020204" pitchFamily="34" charset="0"/>
              <a:buChar char="•"/>
              <a:defRPr sz="2400" kern="1200">
                <a:solidFill>
                  <a:schemeClr val="tx1">
                    <a:lumMod val="75000"/>
                    <a:lumOff val="25000"/>
                  </a:schemeClr>
                </a:solidFill>
                <a:latin typeface="+mj-lt"/>
                <a:ea typeface="+mn-ea"/>
                <a:cs typeface="+mn-cs"/>
              </a:defRPr>
            </a:lvl2pPr>
            <a:lvl3pPr marL="1257300" indent="-342900" algn="l" defTabSz="914400" rtl="0" eaLnBrk="1" latinLnBrk="0" hangingPunct="1">
              <a:lnSpc>
                <a:spcPct val="90000"/>
              </a:lnSpc>
              <a:spcBef>
                <a:spcPts val="500"/>
              </a:spcBef>
              <a:buClr>
                <a:srgbClr val="8A5A9A"/>
              </a:buClr>
              <a:buFont typeface="Arial" panose="020B0604020202020204" pitchFamily="34" charset="0"/>
              <a:buChar char="•"/>
              <a:defRPr sz="2000" kern="1200">
                <a:solidFill>
                  <a:schemeClr val="tx1">
                    <a:lumMod val="75000"/>
                    <a:lumOff val="25000"/>
                  </a:schemeClr>
                </a:solidFill>
                <a:latin typeface="+mj-lt"/>
                <a:ea typeface="+mn-ea"/>
                <a:cs typeface="+mn-cs"/>
              </a:defRPr>
            </a:lvl3pPr>
            <a:lvl4pPr marL="1600200" indent="-228600" algn="l" defTabSz="914400" rtl="0" eaLnBrk="1" latinLnBrk="0" hangingPunct="1">
              <a:lnSpc>
                <a:spcPct val="90000"/>
              </a:lnSpc>
              <a:spcBef>
                <a:spcPts val="500"/>
              </a:spcBef>
              <a:buClr>
                <a:srgbClr val="8A5A9A"/>
              </a:buClr>
              <a:buFont typeface="Arial" panose="020B0604020202020204" pitchFamily="34" charset="0"/>
              <a:buChar char="•"/>
              <a:defRPr sz="1800" kern="1200">
                <a:solidFill>
                  <a:schemeClr val="tx1">
                    <a:lumMod val="75000"/>
                    <a:lumOff val="25000"/>
                  </a:schemeClr>
                </a:solidFill>
                <a:latin typeface="+mj-lt"/>
                <a:ea typeface="+mn-ea"/>
                <a:cs typeface="+mn-cs"/>
              </a:defRPr>
            </a:lvl4pPr>
            <a:lvl5pPr marL="2057400" indent="-228600" algn="l" defTabSz="914400" rtl="0" eaLnBrk="1" latinLnBrk="0" hangingPunct="1">
              <a:lnSpc>
                <a:spcPct val="90000"/>
              </a:lnSpc>
              <a:spcBef>
                <a:spcPts val="500"/>
              </a:spcBef>
              <a:buClr>
                <a:srgbClr val="8A5A9A"/>
              </a:buClr>
              <a:buFont typeface="Arial" panose="020B0604020202020204" pitchFamily="34" charset="0"/>
              <a:buChar char="•"/>
              <a:defRPr sz="1600" kern="1200">
                <a:solidFill>
                  <a:schemeClr val="tx1">
                    <a:lumMod val="75000"/>
                    <a:lumOff val="25000"/>
                  </a:schemeClr>
                </a:solidFill>
                <a:latin typeface="+mj-lt"/>
                <a:ea typeface="+mn-ea"/>
                <a:cs typeface="+mn-cs"/>
              </a:defRPr>
            </a:lvl5pPr>
            <a:lvl6pPr marL="2286000" indent="0" algn="l" defTabSz="914400" rtl="0" eaLnBrk="1" latinLnBrk="0" hangingPunct="1">
              <a:lnSpc>
                <a:spcPct val="90000"/>
              </a:lnSpc>
              <a:spcBef>
                <a:spcPts val="500"/>
              </a:spcBef>
              <a:buClr>
                <a:srgbClr val="4DAEB3"/>
              </a:buClr>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D2672B"/>
              </a:buClr>
            </a:pPr>
            <a:r>
              <a:rPr lang="en-US" sz="2000" b="1">
                <a:latin typeface="Century Gothic"/>
              </a:rPr>
              <a:t>PARTNERS</a:t>
            </a:r>
            <a:endParaRPr lang="en-US" sz="2000" b="1">
              <a:ea typeface="Calibri Light" panose="020F0302020204030204"/>
              <a:cs typeface="Calibri Light" panose="020F0302020204030204"/>
            </a:endParaRPr>
          </a:p>
          <a:p>
            <a:pPr marL="457200" indent="-457200">
              <a:lnSpc>
                <a:spcPct val="150000"/>
              </a:lnSpc>
              <a:spcBef>
                <a:spcPts val="0"/>
              </a:spcBef>
              <a:buClr>
                <a:srgbClr val="D2672B"/>
              </a:buClr>
              <a:buFont typeface="Arial" panose="020B0604020202020204" pitchFamily="34" charset="0"/>
              <a:buChar char="•"/>
            </a:pPr>
            <a:r>
              <a:rPr lang="en-US" sz="2000">
                <a:latin typeface="Century Gothic"/>
              </a:rPr>
              <a:t>Michael Cosh, USDA, ARS</a:t>
            </a:r>
            <a:endParaRPr lang="en-US" sz="2000">
              <a:solidFill>
                <a:srgbClr val="404040"/>
              </a:solidFill>
              <a:latin typeface="Century Gothic"/>
            </a:endParaRPr>
          </a:p>
          <a:p>
            <a:pPr marL="457200" indent="-457200">
              <a:lnSpc>
                <a:spcPct val="150000"/>
              </a:lnSpc>
              <a:spcBef>
                <a:spcPts val="0"/>
              </a:spcBef>
              <a:buClr>
                <a:srgbClr val="D2672B"/>
              </a:buClr>
              <a:buFont typeface="Arial" panose="020B0604020202020204" pitchFamily="34" charset="0"/>
              <a:buChar char="•"/>
            </a:pPr>
            <a:r>
              <a:rPr lang="en-US" sz="2000">
                <a:latin typeface="Century Gothic"/>
              </a:rPr>
              <a:t>Chris </a:t>
            </a:r>
            <a:r>
              <a:rPr lang="en-US" sz="2000" err="1">
                <a:latin typeface="Century Gothic"/>
              </a:rPr>
              <a:t>Delhom</a:t>
            </a:r>
            <a:r>
              <a:rPr lang="en-US" sz="2000">
                <a:latin typeface="Century Gothic"/>
              </a:rPr>
              <a:t>, USDA, ARS</a:t>
            </a:r>
          </a:p>
          <a:p>
            <a:pPr marL="457200" indent="-457200">
              <a:lnSpc>
                <a:spcPct val="150000"/>
              </a:lnSpc>
              <a:spcBef>
                <a:spcPts val="0"/>
              </a:spcBef>
              <a:buClr>
                <a:srgbClr val="D2672B"/>
              </a:buClr>
              <a:buFont typeface="Arial" panose="020B0604020202020204" pitchFamily="34" charset="0"/>
              <a:buChar char="•"/>
            </a:pPr>
            <a:r>
              <a:rPr lang="en-US" sz="2000">
                <a:latin typeface="Century Gothic"/>
              </a:rPr>
              <a:t>Barbara Meredith, USDA, AMS</a:t>
            </a:r>
          </a:p>
          <a:p>
            <a:pPr marL="457200" indent="-457200">
              <a:lnSpc>
                <a:spcPct val="150000"/>
              </a:lnSpc>
              <a:spcBef>
                <a:spcPts val="0"/>
              </a:spcBef>
              <a:buClr>
                <a:srgbClr val="D2672B"/>
              </a:buClr>
              <a:buFont typeface="Arial" panose="020B0604020202020204" pitchFamily="34" charset="0"/>
              <a:buChar char="•"/>
            </a:pPr>
            <a:r>
              <a:rPr lang="en-US" sz="2000">
                <a:latin typeface="Century Gothic"/>
              </a:rPr>
              <a:t>Vikki Martin, Cotton Inc.</a:t>
            </a:r>
          </a:p>
          <a:p>
            <a:pPr marL="457200" indent="-457200">
              <a:lnSpc>
                <a:spcPct val="150000"/>
              </a:lnSpc>
              <a:spcBef>
                <a:spcPts val="0"/>
              </a:spcBef>
              <a:buClr>
                <a:srgbClr val="D2672B"/>
              </a:buClr>
              <a:buFont typeface="Arial" panose="020B0604020202020204" pitchFamily="34" charset="0"/>
              <a:buChar char="•"/>
            </a:pPr>
            <a:r>
              <a:rPr lang="en-US" sz="2000">
                <a:latin typeface="Century Gothic"/>
              </a:rPr>
              <a:t>Ed Barnes, Cotton Inc.</a:t>
            </a:r>
          </a:p>
          <a:p>
            <a:pPr>
              <a:lnSpc>
                <a:spcPct val="150000"/>
              </a:lnSpc>
              <a:spcBef>
                <a:spcPts val="0"/>
              </a:spcBef>
              <a:buClr>
                <a:srgbClr val="D2672B"/>
              </a:buClr>
            </a:pPr>
            <a:endParaRPr lang="en-US" sz="2000">
              <a:latin typeface="Century Gothic"/>
              <a:ea typeface="Calibri Light" panose="020F0302020204030204"/>
              <a:cs typeface="Calibri Light" panose="020F0302020204030204"/>
            </a:endParaRPr>
          </a:p>
          <a:p>
            <a:pPr>
              <a:lnSpc>
                <a:spcPct val="70000"/>
              </a:lnSpc>
              <a:buClr>
                <a:srgbClr val="D2672B"/>
              </a:buClr>
            </a:pPr>
            <a:endParaRPr lang="en-US" sz="2000" b="1">
              <a:latin typeface="Century Gothic"/>
              <a:ea typeface="Calibri Light" panose="020F0302020204030204"/>
              <a:cs typeface="Calibri Light" panose="020F0302020204030204"/>
            </a:endParaRPr>
          </a:p>
        </p:txBody>
      </p:sp>
      <p:sp>
        <p:nvSpPr>
          <p:cNvPr id="7" name="Text Placeholder 2">
            <a:extLst>
              <a:ext uri="{FF2B5EF4-FFF2-40B4-BE49-F238E27FC236}">
                <a16:creationId xmlns:a16="http://schemas.microsoft.com/office/drawing/2014/main" id="{AB0E35D4-59AC-F702-27FB-F762CD400F12}"/>
              </a:ext>
            </a:extLst>
          </p:cNvPr>
          <p:cNvSpPr txBox="1">
            <a:spLocks/>
          </p:cNvSpPr>
          <p:nvPr/>
        </p:nvSpPr>
        <p:spPr>
          <a:xfrm>
            <a:off x="5201192" y="941858"/>
            <a:ext cx="6718345" cy="415313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5372B3"/>
              </a:buClr>
              <a:buFont typeface="Arial" panose="020B0604020202020204" pitchFamily="34" charset="0"/>
              <a:buNone/>
              <a:defRPr sz="28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Clr>
                <a:srgbClr val="8A5A9A"/>
              </a:buClr>
              <a:buFont typeface="Arial" panose="020B0604020202020204" pitchFamily="34" charset="0"/>
              <a:buChar char="•"/>
              <a:defRPr sz="2400" kern="1200">
                <a:solidFill>
                  <a:schemeClr val="tx1">
                    <a:lumMod val="75000"/>
                    <a:lumOff val="25000"/>
                  </a:schemeClr>
                </a:solidFill>
                <a:latin typeface="+mj-lt"/>
                <a:ea typeface="+mn-ea"/>
                <a:cs typeface="+mn-cs"/>
              </a:defRPr>
            </a:lvl2pPr>
            <a:lvl3pPr marL="1257300" indent="-342900" algn="l" defTabSz="914400" rtl="0" eaLnBrk="1" latinLnBrk="0" hangingPunct="1">
              <a:lnSpc>
                <a:spcPct val="90000"/>
              </a:lnSpc>
              <a:spcBef>
                <a:spcPts val="500"/>
              </a:spcBef>
              <a:buClr>
                <a:srgbClr val="8A5A9A"/>
              </a:buClr>
              <a:buFont typeface="Arial" panose="020B0604020202020204" pitchFamily="34" charset="0"/>
              <a:buChar char="•"/>
              <a:defRPr sz="2000" kern="1200">
                <a:solidFill>
                  <a:schemeClr val="tx1">
                    <a:lumMod val="75000"/>
                    <a:lumOff val="25000"/>
                  </a:schemeClr>
                </a:solidFill>
                <a:latin typeface="+mj-lt"/>
                <a:ea typeface="+mn-ea"/>
                <a:cs typeface="+mn-cs"/>
              </a:defRPr>
            </a:lvl3pPr>
            <a:lvl4pPr marL="1600200" indent="-228600" algn="l" defTabSz="914400" rtl="0" eaLnBrk="1" latinLnBrk="0" hangingPunct="1">
              <a:lnSpc>
                <a:spcPct val="90000"/>
              </a:lnSpc>
              <a:spcBef>
                <a:spcPts val="500"/>
              </a:spcBef>
              <a:buClr>
                <a:srgbClr val="8A5A9A"/>
              </a:buClr>
              <a:buFont typeface="Arial" panose="020B0604020202020204" pitchFamily="34" charset="0"/>
              <a:buChar char="•"/>
              <a:defRPr sz="1800" kern="1200">
                <a:solidFill>
                  <a:schemeClr val="tx1">
                    <a:lumMod val="75000"/>
                    <a:lumOff val="25000"/>
                  </a:schemeClr>
                </a:solidFill>
                <a:latin typeface="+mj-lt"/>
                <a:ea typeface="+mn-ea"/>
                <a:cs typeface="+mn-cs"/>
              </a:defRPr>
            </a:lvl4pPr>
            <a:lvl5pPr marL="2057400" indent="-228600" algn="l" defTabSz="914400" rtl="0" eaLnBrk="1" latinLnBrk="0" hangingPunct="1">
              <a:lnSpc>
                <a:spcPct val="90000"/>
              </a:lnSpc>
              <a:spcBef>
                <a:spcPts val="500"/>
              </a:spcBef>
              <a:buClr>
                <a:srgbClr val="8A5A9A"/>
              </a:buClr>
              <a:buFont typeface="Arial" panose="020B0604020202020204" pitchFamily="34" charset="0"/>
              <a:buChar char="•"/>
              <a:defRPr sz="1600" kern="1200">
                <a:solidFill>
                  <a:schemeClr val="tx1">
                    <a:lumMod val="75000"/>
                    <a:lumOff val="25000"/>
                  </a:schemeClr>
                </a:solidFill>
                <a:latin typeface="+mj-lt"/>
                <a:ea typeface="+mn-ea"/>
                <a:cs typeface="+mn-cs"/>
              </a:defRPr>
            </a:lvl5pPr>
            <a:lvl6pPr marL="2286000" indent="0" algn="l" defTabSz="914400" rtl="0" eaLnBrk="1" latinLnBrk="0" hangingPunct="1">
              <a:lnSpc>
                <a:spcPct val="90000"/>
              </a:lnSpc>
              <a:spcBef>
                <a:spcPts val="500"/>
              </a:spcBef>
              <a:buClr>
                <a:srgbClr val="4DAEB3"/>
              </a:buClr>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D2672B"/>
              </a:buClr>
            </a:pPr>
            <a:r>
              <a:rPr lang="en-US" sz="2000" b="1" dirty="0">
                <a:latin typeface="Century Gothic"/>
                <a:ea typeface="Calibri Light" panose="020F0302020204030204"/>
                <a:cs typeface="Calibri Light" panose="020F0302020204030204"/>
              </a:rPr>
              <a:t>NASA DEVELOP</a:t>
            </a:r>
          </a:p>
          <a:p>
            <a:pPr marL="457200" indent="-457200">
              <a:lnSpc>
                <a:spcPct val="150000"/>
              </a:lnSpc>
              <a:spcBef>
                <a:spcPts val="0"/>
              </a:spcBef>
              <a:buClr>
                <a:srgbClr val="D2672B"/>
              </a:buClr>
              <a:buChar char="•"/>
            </a:pPr>
            <a:r>
              <a:rPr lang="en-US" sz="2000" dirty="0">
                <a:latin typeface="Century Gothic"/>
                <a:ea typeface="Calibri Light" panose="020F0302020204030204"/>
                <a:cs typeface="Calibri Light" panose="020F0302020204030204"/>
              </a:rPr>
              <a:t>Sean McCartney, Science Advisor at GSFC</a:t>
            </a:r>
          </a:p>
          <a:p>
            <a:pPr marL="457200" indent="-457200">
              <a:lnSpc>
                <a:spcPct val="150000"/>
              </a:lnSpc>
              <a:spcBef>
                <a:spcPts val="0"/>
              </a:spcBef>
              <a:buClr>
                <a:srgbClr val="D2672B"/>
              </a:buClr>
              <a:buChar char="•"/>
            </a:pPr>
            <a:r>
              <a:rPr lang="en-US" sz="2000" dirty="0">
                <a:latin typeface="Century Gothic"/>
                <a:ea typeface="Calibri Light" panose="020F0302020204030204"/>
                <a:cs typeface="Calibri Light" panose="020F0302020204030204"/>
              </a:rPr>
              <a:t>Thomas Holmes, Science Advisor at GSFC</a:t>
            </a:r>
          </a:p>
          <a:p>
            <a:pPr marL="457200" indent="-457200">
              <a:lnSpc>
                <a:spcPct val="150000"/>
              </a:lnSpc>
              <a:spcBef>
                <a:spcPts val="0"/>
              </a:spcBef>
              <a:buClr>
                <a:srgbClr val="D2672B"/>
              </a:buClr>
              <a:buChar char="•"/>
            </a:pPr>
            <a:r>
              <a:rPr lang="en-US" sz="2000" dirty="0" err="1">
                <a:latin typeface="Century Gothic"/>
                <a:ea typeface="Calibri Light" panose="020F0302020204030204"/>
                <a:cs typeface="Calibri Light" panose="020F0302020204030204"/>
              </a:rPr>
              <a:t>Manh</a:t>
            </a:r>
            <a:r>
              <a:rPr lang="en-US" sz="2000" dirty="0">
                <a:latin typeface="Century Gothic"/>
                <a:ea typeface="Calibri Light" panose="020F0302020204030204"/>
                <a:cs typeface="Calibri Light" panose="020F0302020204030204"/>
              </a:rPr>
              <a:t>-Hung Le, Science Advisor at GSFC</a:t>
            </a:r>
          </a:p>
          <a:p>
            <a:pPr marL="457200" indent="-457200">
              <a:lnSpc>
                <a:spcPct val="150000"/>
              </a:lnSpc>
              <a:spcBef>
                <a:spcPts val="0"/>
              </a:spcBef>
              <a:buClr>
                <a:srgbClr val="D2672B"/>
              </a:buClr>
              <a:buChar char="•"/>
            </a:pPr>
            <a:r>
              <a:rPr lang="en-US" sz="2000" dirty="0">
                <a:latin typeface="Century Gothic"/>
                <a:ea typeface="Calibri Light" panose="020F0302020204030204"/>
                <a:cs typeface="Calibri Light" panose="020F0302020204030204"/>
              </a:rPr>
              <a:t>Yoseline Angel Lopez, Science Advisor at GSFC</a:t>
            </a:r>
          </a:p>
          <a:p>
            <a:pPr marL="457200" indent="-457200">
              <a:lnSpc>
                <a:spcPct val="150000"/>
              </a:lnSpc>
              <a:spcBef>
                <a:spcPts val="0"/>
              </a:spcBef>
              <a:buClr>
                <a:srgbClr val="D2672B"/>
              </a:buClr>
              <a:buChar char="•"/>
            </a:pPr>
            <a:r>
              <a:rPr lang="en-US" sz="2000" dirty="0">
                <a:latin typeface="Century Gothic"/>
                <a:ea typeface="Calibri Light" panose="020F0302020204030204"/>
                <a:cs typeface="Calibri Light" panose="020F0302020204030204"/>
              </a:rPr>
              <a:t>Joe Spruce, Science Advisor at GSFC</a:t>
            </a:r>
          </a:p>
          <a:p>
            <a:pPr marL="457200" indent="-457200">
              <a:lnSpc>
                <a:spcPct val="150000"/>
              </a:lnSpc>
              <a:spcBef>
                <a:spcPts val="0"/>
              </a:spcBef>
              <a:buClr>
                <a:srgbClr val="D2672B"/>
              </a:buClr>
              <a:buChar char="•"/>
            </a:pPr>
            <a:r>
              <a:rPr lang="en-US" sz="2000" dirty="0">
                <a:latin typeface="Century Gothic"/>
                <a:ea typeface="Calibri Light" panose="020F0302020204030204"/>
                <a:cs typeface="Calibri Light" panose="020F0302020204030204"/>
              </a:rPr>
              <a:t>Spencer Harman, Center Lead at GSFC</a:t>
            </a:r>
          </a:p>
          <a:p>
            <a:pPr marL="457200" indent="-457200">
              <a:lnSpc>
                <a:spcPct val="150000"/>
              </a:lnSpc>
              <a:spcBef>
                <a:spcPts val="0"/>
              </a:spcBef>
              <a:buClr>
                <a:srgbClr val="D2672B"/>
              </a:buClr>
              <a:buChar char="•"/>
            </a:pPr>
            <a:r>
              <a:rPr lang="en-US" sz="2000" dirty="0">
                <a:latin typeface="Century Gothic"/>
                <a:ea typeface="Calibri Light" panose="020F0302020204030204"/>
                <a:cs typeface="Calibri Light" panose="020F0302020204030204"/>
              </a:rPr>
              <a:t>Marisa </a:t>
            </a:r>
            <a:r>
              <a:rPr lang="en-US" sz="2000" dirty="0" err="1">
                <a:latin typeface="Century Gothic"/>
                <a:ea typeface="Calibri Light" panose="020F0302020204030204"/>
                <a:cs typeface="Calibri Light" panose="020F0302020204030204"/>
              </a:rPr>
              <a:t>Smedsrud</a:t>
            </a:r>
            <a:r>
              <a:rPr lang="en-US" sz="2000" dirty="0">
                <a:latin typeface="Century Gothic"/>
                <a:ea typeface="Calibri Light" panose="020F0302020204030204"/>
                <a:cs typeface="Calibri Light" panose="020F0302020204030204"/>
              </a:rPr>
              <a:t>, Geoinformatics Fellow at GSFC</a:t>
            </a:r>
          </a:p>
          <a:p>
            <a:pPr marL="457200" indent="-457200">
              <a:lnSpc>
                <a:spcPct val="150000"/>
              </a:lnSpc>
              <a:spcBef>
                <a:spcPts val="0"/>
              </a:spcBef>
              <a:buClr>
                <a:srgbClr val="D2672B"/>
              </a:buClr>
              <a:buChar char="•"/>
            </a:pPr>
            <a:r>
              <a:rPr lang="en-US" sz="2000" dirty="0">
                <a:latin typeface="Century Gothic"/>
                <a:ea typeface="Calibri Light" panose="020F0302020204030204"/>
                <a:cs typeface="Calibri Light" panose="020F0302020204030204"/>
              </a:rPr>
              <a:t>Dr. Kent Ross, DEVELOP Program Manager</a:t>
            </a:r>
          </a:p>
          <a:p>
            <a:pPr>
              <a:lnSpc>
                <a:spcPct val="70000"/>
              </a:lnSpc>
              <a:buClr>
                <a:srgbClr val="D2672B"/>
              </a:buClr>
            </a:pPr>
            <a:endParaRPr lang="en-US" sz="2000" b="1" dirty="0">
              <a:latin typeface="Century Gothic"/>
              <a:ea typeface="Calibri Light" panose="020F0302020204030204"/>
              <a:cs typeface="Calibri Light" panose="020F0302020204030204"/>
            </a:endParaRPr>
          </a:p>
        </p:txBody>
      </p:sp>
    </p:spTree>
    <p:extLst>
      <p:ext uri="{BB962C8B-B14F-4D97-AF65-F5344CB8AC3E}">
        <p14:creationId xmlns:p14="http://schemas.microsoft.com/office/powerpoint/2010/main" val="294041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03AC3A-167E-8C3D-24C8-846900B32C51}"/>
              </a:ext>
            </a:extLst>
          </p:cNvPr>
          <p:cNvSpPr>
            <a:spLocks noGrp="1"/>
          </p:cNvSpPr>
          <p:nvPr>
            <p:ph type="sldNum" sz="quarter" idx="10"/>
          </p:nvPr>
        </p:nvSpPr>
        <p:spPr/>
        <p:txBody>
          <a:bodyPr/>
          <a:lstStyle/>
          <a:p>
            <a:fld id="{9C3AC94F-0BCF-4004-89AE-D672EB8CABD9}" type="slidenum">
              <a:rPr lang="en-US" smtClean="0"/>
              <a:pPr/>
              <a:t>23</a:t>
            </a:fld>
            <a:endParaRPr lang="en-US"/>
          </a:p>
        </p:txBody>
      </p:sp>
      <p:sp>
        <p:nvSpPr>
          <p:cNvPr id="3" name="Text Placeholder 2">
            <a:extLst>
              <a:ext uri="{FF2B5EF4-FFF2-40B4-BE49-F238E27FC236}">
                <a16:creationId xmlns:a16="http://schemas.microsoft.com/office/drawing/2014/main" id="{F8F7BCDC-C6DD-A3F0-2C34-4E08F77FBA7B}"/>
              </a:ext>
            </a:extLst>
          </p:cNvPr>
          <p:cNvSpPr>
            <a:spLocks noGrp="1"/>
          </p:cNvSpPr>
          <p:nvPr>
            <p:ph type="body" sz="quarter" idx="17"/>
          </p:nvPr>
        </p:nvSpPr>
        <p:spPr/>
        <p:txBody>
          <a:bodyPr vert="horz" lIns="91440" tIns="45720" rIns="91440" bIns="45720" rtlCol="0" anchor="t">
            <a:noAutofit/>
          </a:bodyPr>
          <a:lstStyle/>
          <a:p>
            <a:r>
              <a:rPr lang="en-US" dirty="0">
                <a:latin typeface="Century Gothic"/>
              </a:rPr>
              <a:t>Backup Slides</a:t>
            </a:r>
            <a:endParaRPr lang="en-US" dirty="0"/>
          </a:p>
        </p:txBody>
      </p:sp>
      <p:sp>
        <p:nvSpPr>
          <p:cNvPr id="4" name="Text Placeholder 3">
            <a:extLst>
              <a:ext uri="{FF2B5EF4-FFF2-40B4-BE49-F238E27FC236}">
                <a16:creationId xmlns:a16="http://schemas.microsoft.com/office/drawing/2014/main" id="{E2347793-B458-4C0F-171C-5D95BC9FE1AA}"/>
              </a:ext>
            </a:extLst>
          </p:cNvPr>
          <p:cNvSpPr>
            <a:spLocks noGrp="1"/>
          </p:cNvSpPr>
          <p:nvPr>
            <p:ph type="body" sz="quarter" idx="18"/>
          </p:nvPr>
        </p:nvSpPr>
        <p:spPr/>
        <p:txBody>
          <a:bodyPr/>
          <a:lstStyle/>
          <a:p>
            <a:r>
              <a:rPr lang="en-US"/>
              <a:t>Texas &amp; Georgia Agriculture</a:t>
            </a:r>
          </a:p>
        </p:txBody>
      </p:sp>
    </p:spTree>
    <p:extLst>
      <p:ext uri="{BB962C8B-B14F-4D97-AF65-F5344CB8AC3E}">
        <p14:creationId xmlns:p14="http://schemas.microsoft.com/office/powerpoint/2010/main" val="2391428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CE1FB-BA4F-46E5-9937-9E55ACE174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5D92BE-9FEC-AE67-C9D7-E8EB8F5BC071}"/>
              </a:ext>
            </a:extLst>
          </p:cNvPr>
          <p:cNvSpPr>
            <a:spLocks noGrp="1"/>
          </p:cNvSpPr>
          <p:nvPr>
            <p:ph type="sldNum" sz="quarter" idx="10"/>
          </p:nvPr>
        </p:nvSpPr>
        <p:spPr/>
        <p:txBody>
          <a:bodyPr/>
          <a:lstStyle/>
          <a:p>
            <a:fld id="{9C3AC94F-0BCF-4004-89AE-D672EB8CABD9}" type="slidenum">
              <a:rPr lang="en-US" smtClean="0"/>
              <a:pPr/>
              <a:t>24</a:t>
            </a:fld>
            <a:endParaRPr lang="en-US"/>
          </a:p>
        </p:txBody>
      </p:sp>
      <p:sp>
        <p:nvSpPr>
          <p:cNvPr id="3" name="Text Placeholder 2">
            <a:extLst>
              <a:ext uri="{FF2B5EF4-FFF2-40B4-BE49-F238E27FC236}">
                <a16:creationId xmlns:a16="http://schemas.microsoft.com/office/drawing/2014/main" id="{727707D2-1F3D-9700-B39B-EE8D97D9B454}"/>
              </a:ext>
            </a:extLst>
          </p:cNvPr>
          <p:cNvSpPr>
            <a:spLocks noGrp="1"/>
          </p:cNvSpPr>
          <p:nvPr>
            <p:ph type="body" sz="quarter" idx="17"/>
          </p:nvPr>
        </p:nvSpPr>
        <p:spPr/>
        <p:txBody>
          <a:bodyPr vert="horz" lIns="91440" tIns="45720" rIns="91440" bIns="45720" rtlCol="0" anchor="t">
            <a:noAutofit/>
          </a:bodyPr>
          <a:lstStyle/>
          <a:p>
            <a:r>
              <a:rPr lang="en-US">
                <a:latin typeface="Century Gothic"/>
              </a:rPr>
              <a:t>Key Variables in Texas</a:t>
            </a:r>
            <a:endParaRPr lang="en-US"/>
          </a:p>
        </p:txBody>
      </p:sp>
      <p:sp>
        <p:nvSpPr>
          <p:cNvPr id="4" name="Text Placeholder 3">
            <a:extLst>
              <a:ext uri="{FF2B5EF4-FFF2-40B4-BE49-F238E27FC236}">
                <a16:creationId xmlns:a16="http://schemas.microsoft.com/office/drawing/2014/main" id="{3FFD6B6E-F35D-0943-3D7B-84B7D8501091}"/>
              </a:ext>
            </a:extLst>
          </p:cNvPr>
          <p:cNvSpPr>
            <a:spLocks noGrp="1"/>
          </p:cNvSpPr>
          <p:nvPr>
            <p:ph type="body" sz="quarter" idx="18"/>
          </p:nvPr>
        </p:nvSpPr>
        <p:spPr/>
        <p:txBody>
          <a:bodyPr/>
          <a:lstStyle/>
          <a:p>
            <a:r>
              <a:rPr lang="en-US"/>
              <a:t>Texas &amp; Georgia Agriculture</a:t>
            </a:r>
          </a:p>
        </p:txBody>
      </p:sp>
      <p:graphicFrame>
        <p:nvGraphicFramePr>
          <p:cNvPr id="5" name="Table 4">
            <a:extLst>
              <a:ext uri="{FF2B5EF4-FFF2-40B4-BE49-F238E27FC236}">
                <a16:creationId xmlns:a16="http://schemas.microsoft.com/office/drawing/2014/main" id="{1818C086-3BD3-9129-3952-74A453B775ED}"/>
              </a:ext>
            </a:extLst>
          </p:cNvPr>
          <p:cNvGraphicFramePr>
            <a:graphicFrameLocks noGrp="1"/>
          </p:cNvGraphicFramePr>
          <p:nvPr>
            <p:extLst>
              <p:ext uri="{D42A27DB-BD31-4B8C-83A1-F6EECF244321}">
                <p14:modId xmlns:p14="http://schemas.microsoft.com/office/powerpoint/2010/main" val="1911034895"/>
              </p:ext>
            </p:extLst>
          </p:nvPr>
        </p:nvGraphicFramePr>
        <p:xfrm>
          <a:off x="357481" y="3235237"/>
          <a:ext cx="11485383" cy="396240"/>
        </p:xfrm>
        <a:graphic>
          <a:graphicData uri="http://schemas.openxmlformats.org/drawingml/2006/table">
            <a:tbl>
              <a:tblPr firstRow="1" bandRow="1">
                <a:tableStyleId>{5C22544A-7EE6-4342-B048-85BDC9FD1C3A}</a:tableStyleId>
              </a:tblPr>
              <a:tblGrid>
                <a:gridCol w="3828461">
                  <a:extLst>
                    <a:ext uri="{9D8B030D-6E8A-4147-A177-3AD203B41FA5}">
                      <a16:colId xmlns:a16="http://schemas.microsoft.com/office/drawing/2014/main" val="2391499996"/>
                    </a:ext>
                  </a:extLst>
                </a:gridCol>
                <a:gridCol w="3828461">
                  <a:extLst>
                    <a:ext uri="{9D8B030D-6E8A-4147-A177-3AD203B41FA5}">
                      <a16:colId xmlns:a16="http://schemas.microsoft.com/office/drawing/2014/main" val="3239616382"/>
                    </a:ext>
                  </a:extLst>
                </a:gridCol>
                <a:gridCol w="3828461">
                  <a:extLst>
                    <a:ext uri="{9D8B030D-6E8A-4147-A177-3AD203B41FA5}">
                      <a16:colId xmlns:a16="http://schemas.microsoft.com/office/drawing/2014/main" val="704268147"/>
                    </a:ext>
                  </a:extLst>
                </a:gridCol>
              </a:tblGrid>
              <a:tr h="370416">
                <a:tc>
                  <a:txBody>
                    <a:bodyPr/>
                    <a:lstStyle/>
                    <a:p>
                      <a:pPr algn="ctr"/>
                      <a:r>
                        <a:rPr lang="en-US" sz="2000">
                          <a:solidFill>
                            <a:schemeClr val="tx1">
                              <a:lumMod val="76000"/>
                              <a:lumOff val="24000"/>
                            </a:schemeClr>
                          </a:solidFill>
                          <a:latin typeface="Century Gothic"/>
                        </a:rPr>
                        <a:t>June</a:t>
                      </a:r>
                    </a:p>
                  </a:txBody>
                  <a:tcPr>
                    <a:solidFill>
                      <a:schemeClr val="accent2">
                        <a:lumMod val="20000"/>
                        <a:lumOff val="80000"/>
                      </a:schemeClr>
                    </a:solidFill>
                  </a:tcPr>
                </a:tc>
                <a:tc>
                  <a:txBody>
                    <a:bodyPr/>
                    <a:lstStyle/>
                    <a:p>
                      <a:pPr algn="ctr"/>
                      <a:r>
                        <a:rPr lang="en-US" sz="2000">
                          <a:solidFill>
                            <a:schemeClr val="tx1">
                              <a:lumMod val="76000"/>
                              <a:lumOff val="24000"/>
                            </a:schemeClr>
                          </a:solidFill>
                          <a:latin typeface="Century Gothic"/>
                        </a:rPr>
                        <a:t>July</a:t>
                      </a:r>
                    </a:p>
                  </a:txBody>
                  <a:tcPr>
                    <a:solidFill>
                      <a:schemeClr val="accent2">
                        <a:lumMod val="20000"/>
                        <a:lumOff val="80000"/>
                      </a:schemeClr>
                    </a:solidFill>
                  </a:tcPr>
                </a:tc>
                <a:tc>
                  <a:txBody>
                    <a:bodyPr/>
                    <a:lstStyle/>
                    <a:p>
                      <a:pPr algn="ctr"/>
                      <a:r>
                        <a:rPr lang="en-US" sz="2000">
                          <a:solidFill>
                            <a:schemeClr val="tx1">
                              <a:lumMod val="76000"/>
                              <a:lumOff val="24000"/>
                            </a:schemeClr>
                          </a:solidFill>
                          <a:latin typeface="Century Gothic"/>
                        </a:rPr>
                        <a:t>August</a:t>
                      </a:r>
                    </a:p>
                  </a:txBody>
                  <a:tcPr>
                    <a:solidFill>
                      <a:schemeClr val="accent2">
                        <a:lumMod val="20000"/>
                        <a:lumOff val="80000"/>
                      </a:schemeClr>
                    </a:solidFill>
                  </a:tcPr>
                </a:tc>
                <a:extLst>
                  <a:ext uri="{0D108BD9-81ED-4DB2-BD59-A6C34878D82A}">
                    <a16:rowId xmlns:a16="http://schemas.microsoft.com/office/drawing/2014/main" val="4190946435"/>
                  </a:ext>
                </a:extLst>
              </a:tr>
            </a:tbl>
          </a:graphicData>
        </a:graphic>
      </p:graphicFrame>
      <p:sp>
        <p:nvSpPr>
          <p:cNvPr id="6" name="Rectangle: Rounded Corners 5">
            <a:extLst>
              <a:ext uri="{FF2B5EF4-FFF2-40B4-BE49-F238E27FC236}">
                <a16:creationId xmlns:a16="http://schemas.microsoft.com/office/drawing/2014/main" id="{77782A13-3F17-4632-E4AB-8370CAB25B56}"/>
              </a:ext>
            </a:extLst>
          </p:cNvPr>
          <p:cNvSpPr/>
          <p:nvPr/>
        </p:nvSpPr>
        <p:spPr>
          <a:xfrm>
            <a:off x="5277052" y="1173305"/>
            <a:ext cx="1651325" cy="1108919"/>
          </a:xfrm>
          <a:prstGeom prst="roundRect">
            <a:avLst/>
          </a:prstGeom>
          <a:solidFill>
            <a:schemeClr val="accent2">
              <a:lumMod val="60000"/>
              <a:lumOff val="4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1" name="TextBox 10">
            <a:extLst>
              <a:ext uri="{FF2B5EF4-FFF2-40B4-BE49-F238E27FC236}">
                <a16:creationId xmlns:a16="http://schemas.microsoft.com/office/drawing/2014/main" id="{0F7E683F-2041-8196-7E00-6CF2B866E6B3}"/>
              </a:ext>
            </a:extLst>
          </p:cNvPr>
          <p:cNvSpPr txBox="1"/>
          <p:nvPr/>
        </p:nvSpPr>
        <p:spPr>
          <a:xfrm>
            <a:off x="5303528" y="1227734"/>
            <a:ext cx="159105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solidFill>
                  <a:schemeClr val="tx1">
                    <a:lumMod val="75000"/>
                    <a:lumOff val="25000"/>
                  </a:schemeClr>
                </a:solidFill>
                <a:latin typeface="Century Gothic"/>
                <a:ea typeface="Calibri"/>
                <a:cs typeface="Calibri"/>
              </a:rPr>
              <a:t>GDD</a:t>
            </a:r>
            <a:endParaRPr lang="en-US">
              <a:solidFill>
                <a:schemeClr val="tx1">
                  <a:lumMod val="75000"/>
                  <a:lumOff val="25000"/>
                </a:schemeClr>
              </a:solidFill>
            </a:endParaRPr>
          </a:p>
          <a:p>
            <a:pPr algn="ctr"/>
            <a:r>
              <a:rPr lang="en-US" sz="2000">
                <a:solidFill>
                  <a:schemeClr val="tx1">
                    <a:lumMod val="75000"/>
                    <a:lumOff val="25000"/>
                  </a:schemeClr>
                </a:solidFill>
                <a:latin typeface="Century Gothic"/>
                <a:ea typeface="Calibri"/>
                <a:cs typeface="Calibri"/>
              </a:rPr>
              <a:t>Length (.58)</a:t>
            </a:r>
          </a:p>
        </p:txBody>
      </p:sp>
      <p:sp>
        <p:nvSpPr>
          <p:cNvPr id="21" name="Rectangle: Rounded Corners 20">
            <a:extLst>
              <a:ext uri="{FF2B5EF4-FFF2-40B4-BE49-F238E27FC236}">
                <a16:creationId xmlns:a16="http://schemas.microsoft.com/office/drawing/2014/main" id="{506AC13A-4CDD-9B3C-C7AC-2A9C704801BB}"/>
              </a:ext>
            </a:extLst>
          </p:cNvPr>
          <p:cNvSpPr/>
          <p:nvPr/>
        </p:nvSpPr>
        <p:spPr>
          <a:xfrm>
            <a:off x="8011415" y="4215263"/>
            <a:ext cx="1654518" cy="1276573"/>
          </a:xfrm>
          <a:prstGeom prst="roundRect">
            <a:avLst/>
          </a:prstGeom>
          <a:solidFill>
            <a:schemeClr val="accent2">
              <a:lumMod val="60000"/>
              <a:lumOff val="4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TextBox 21">
            <a:extLst>
              <a:ext uri="{FF2B5EF4-FFF2-40B4-BE49-F238E27FC236}">
                <a16:creationId xmlns:a16="http://schemas.microsoft.com/office/drawing/2014/main" id="{57EBBC94-B0E4-6D50-6252-4C044AD4B162}"/>
              </a:ext>
            </a:extLst>
          </p:cNvPr>
          <p:cNvSpPr txBox="1"/>
          <p:nvPr/>
        </p:nvSpPr>
        <p:spPr>
          <a:xfrm>
            <a:off x="7910219" y="4344531"/>
            <a:ext cx="189041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solidFill>
                  <a:schemeClr val="tx1">
                    <a:lumMod val="75000"/>
                    <a:lumOff val="25000"/>
                  </a:schemeClr>
                </a:solidFill>
                <a:latin typeface="Century Gothic"/>
                <a:ea typeface="Calibri"/>
                <a:cs typeface="Calibri"/>
              </a:rPr>
              <a:t>Precipitation</a:t>
            </a:r>
          </a:p>
          <a:p>
            <a:pPr algn="ctr"/>
            <a:r>
              <a:rPr lang="en-US" sz="2000">
                <a:solidFill>
                  <a:schemeClr val="tx1">
                    <a:lumMod val="75000"/>
                    <a:lumOff val="25000"/>
                  </a:schemeClr>
                </a:solidFill>
                <a:latin typeface="Century Gothic"/>
                <a:ea typeface="Calibri"/>
                <a:cs typeface="Calibri"/>
              </a:rPr>
              <a:t>Yellowness</a:t>
            </a:r>
          </a:p>
          <a:p>
            <a:pPr algn="ctr"/>
            <a:r>
              <a:rPr lang="en-US" sz="2000">
                <a:solidFill>
                  <a:schemeClr val="tx1">
                    <a:lumMod val="75000"/>
                    <a:lumOff val="25000"/>
                  </a:schemeClr>
                </a:solidFill>
                <a:latin typeface="Century Gothic"/>
                <a:ea typeface="Calibri"/>
                <a:cs typeface="Calibri"/>
              </a:rPr>
              <a:t>(-.68)</a:t>
            </a:r>
          </a:p>
        </p:txBody>
      </p:sp>
      <p:sp>
        <p:nvSpPr>
          <p:cNvPr id="23" name="Rectangle: Rounded Corners 22">
            <a:extLst>
              <a:ext uri="{FF2B5EF4-FFF2-40B4-BE49-F238E27FC236}">
                <a16:creationId xmlns:a16="http://schemas.microsoft.com/office/drawing/2014/main" id="{47DFF03E-AE83-BAF0-28E5-56BC79AE7B2D}"/>
              </a:ext>
            </a:extLst>
          </p:cNvPr>
          <p:cNvSpPr/>
          <p:nvPr/>
        </p:nvSpPr>
        <p:spPr>
          <a:xfrm>
            <a:off x="10065422" y="3997549"/>
            <a:ext cx="1660732" cy="1710992"/>
          </a:xfrm>
          <a:prstGeom prst="roundRect">
            <a:avLst/>
          </a:prstGeom>
          <a:solidFill>
            <a:schemeClr val="accent2">
              <a:lumMod val="60000"/>
              <a:lumOff val="4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4" name="TextBox 23">
            <a:extLst>
              <a:ext uri="{FF2B5EF4-FFF2-40B4-BE49-F238E27FC236}">
                <a16:creationId xmlns:a16="http://schemas.microsoft.com/office/drawing/2014/main" id="{43617E36-09CF-DE9F-BB0E-9671F5181DE8}"/>
              </a:ext>
            </a:extLst>
          </p:cNvPr>
          <p:cNvSpPr txBox="1"/>
          <p:nvPr/>
        </p:nvSpPr>
        <p:spPr>
          <a:xfrm>
            <a:off x="10101305" y="4038371"/>
            <a:ext cx="159105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solidFill>
                  <a:schemeClr val="tx1">
                    <a:lumMod val="75000"/>
                    <a:lumOff val="25000"/>
                  </a:schemeClr>
                </a:solidFill>
                <a:latin typeface="Century Gothic"/>
                <a:ea typeface="Calibri"/>
                <a:cs typeface="Calibri"/>
              </a:rPr>
              <a:t>RZSM</a:t>
            </a:r>
            <a:endParaRPr lang="en-US">
              <a:solidFill>
                <a:schemeClr val="tx1">
                  <a:lumMod val="75000"/>
                  <a:lumOff val="25000"/>
                </a:schemeClr>
              </a:solidFill>
            </a:endParaRPr>
          </a:p>
          <a:p>
            <a:pPr algn="ctr"/>
            <a:r>
              <a:rPr lang="en-US" sz="2000">
                <a:solidFill>
                  <a:schemeClr val="tx1">
                    <a:lumMod val="75000"/>
                    <a:lumOff val="25000"/>
                  </a:schemeClr>
                </a:solidFill>
                <a:latin typeface="Century Gothic"/>
                <a:ea typeface="Calibri"/>
                <a:cs typeface="Calibri"/>
              </a:rPr>
              <a:t>Strength </a:t>
            </a:r>
          </a:p>
          <a:p>
            <a:pPr algn="ctr"/>
            <a:r>
              <a:rPr lang="en-US" sz="2000">
                <a:solidFill>
                  <a:schemeClr val="tx1">
                    <a:lumMod val="75000"/>
                    <a:lumOff val="25000"/>
                  </a:schemeClr>
                </a:solidFill>
                <a:latin typeface="Century Gothic"/>
                <a:ea typeface="Calibri"/>
                <a:cs typeface="Calibri"/>
              </a:rPr>
              <a:t>(-.56)</a:t>
            </a:r>
          </a:p>
          <a:p>
            <a:pPr algn="ctr"/>
            <a:r>
              <a:rPr lang="en-US" sz="2000">
                <a:solidFill>
                  <a:schemeClr val="tx1">
                    <a:lumMod val="75000"/>
                    <a:lumOff val="25000"/>
                  </a:schemeClr>
                </a:solidFill>
                <a:latin typeface="Century Gothic"/>
                <a:ea typeface="Calibri"/>
                <a:cs typeface="Calibri"/>
              </a:rPr>
              <a:t>Uniformity</a:t>
            </a:r>
          </a:p>
          <a:p>
            <a:pPr algn="ctr"/>
            <a:r>
              <a:rPr lang="en-US" sz="2000">
                <a:solidFill>
                  <a:schemeClr val="tx1">
                    <a:lumMod val="75000"/>
                    <a:lumOff val="25000"/>
                  </a:schemeClr>
                </a:solidFill>
                <a:latin typeface="Century Gothic"/>
                <a:ea typeface="Calibri"/>
                <a:cs typeface="Calibri"/>
              </a:rPr>
              <a:t>(-.54)</a:t>
            </a:r>
          </a:p>
        </p:txBody>
      </p:sp>
      <p:sp>
        <p:nvSpPr>
          <p:cNvPr id="7" name="Rectangle: Rounded Corners 6">
            <a:extLst>
              <a:ext uri="{FF2B5EF4-FFF2-40B4-BE49-F238E27FC236}">
                <a16:creationId xmlns:a16="http://schemas.microsoft.com/office/drawing/2014/main" id="{2D2886F8-7E1B-5375-1B14-5D640E851EEA}"/>
              </a:ext>
            </a:extLst>
          </p:cNvPr>
          <p:cNvSpPr/>
          <p:nvPr/>
        </p:nvSpPr>
        <p:spPr>
          <a:xfrm>
            <a:off x="9008265" y="1173305"/>
            <a:ext cx="1651325" cy="1108919"/>
          </a:xfrm>
          <a:prstGeom prst="roundRect">
            <a:avLst/>
          </a:prstGeom>
          <a:solidFill>
            <a:schemeClr val="accent2">
              <a:lumMod val="60000"/>
              <a:lumOff val="4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 name="TextBox 7">
            <a:extLst>
              <a:ext uri="{FF2B5EF4-FFF2-40B4-BE49-F238E27FC236}">
                <a16:creationId xmlns:a16="http://schemas.microsoft.com/office/drawing/2014/main" id="{71A0981B-51CA-39BA-5948-CF1E3D45DBBC}"/>
              </a:ext>
            </a:extLst>
          </p:cNvPr>
          <p:cNvSpPr txBox="1"/>
          <p:nvPr/>
        </p:nvSpPr>
        <p:spPr>
          <a:xfrm>
            <a:off x="8921852" y="1220930"/>
            <a:ext cx="1863872" cy="1025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solidFill>
                  <a:schemeClr val="tx1">
                    <a:lumMod val="75000"/>
                    <a:lumOff val="25000"/>
                  </a:schemeClr>
                </a:solidFill>
                <a:latin typeface="Century Gothic"/>
                <a:ea typeface="Calibri"/>
                <a:cs typeface="Calibri"/>
              </a:rPr>
              <a:t>EVI</a:t>
            </a:r>
            <a:endParaRPr lang="en-US">
              <a:solidFill>
                <a:schemeClr val="tx1">
                  <a:lumMod val="75000"/>
                  <a:lumOff val="25000"/>
                </a:schemeClr>
              </a:solidFill>
            </a:endParaRPr>
          </a:p>
          <a:p>
            <a:pPr algn="ctr"/>
            <a:r>
              <a:rPr lang="en-US" sz="2000">
                <a:solidFill>
                  <a:schemeClr val="tx1">
                    <a:lumMod val="75000"/>
                    <a:lumOff val="25000"/>
                  </a:schemeClr>
                </a:solidFill>
                <a:latin typeface="Century Gothic"/>
                <a:ea typeface="Calibri"/>
                <a:cs typeface="Calibri"/>
              </a:rPr>
              <a:t>Reflectance (.55)</a:t>
            </a:r>
          </a:p>
        </p:txBody>
      </p:sp>
      <p:sp>
        <p:nvSpPr>
          <p:cNvPr id="9" name="Rectangle: Rounded Corners 8">
            <a:extLst>
              <a:ext uri="{FF2B5EF4-FFF2-40B4-BE49-F238E27FC236}">
                <a16:creationId xmlns:a16="http://schemas.microsoft.com/office/drawing/2014/main" id="{7EC153B0-0E0E-A4DF-EC92-0C1E9D9A1AB4}"/>
              </a:ext>
            </a:extLst>
          </p:cNvPr>
          <p:cNvSpPr/>
          <p:nvPr/>
        </p:nvSpPr>
        <p:spPr>
          <a:xfrm>
            <a:off x="1528503" y="4303710"/>
            <a:ext cx="1651325" cy="1108919"/>
          </a:xfrm>
          <a:prstGeom prst="roundRect">
            <a:avLst/>
          </a:prstGeom>
          <a:solidFill>
            <a:schemeClr val="accent2">
              <a:lumMod val="60000"/>
              <a:lumOff val="4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0" name="TextBox 9">
            <a:extLst>
              <a:ext uri="{FF2B5EF4-FFF2-40B4-BE49-F238E27FC236}">
                <a16:creationId xmlns:a16="http://schemas.microsoft.com/office/drawing/2014/main" id="{C806929B-9C45-8E8B-2EF7-759CEC669EFE}"/>
              </a:ext>
            </a:extLst>
          </p:cNvPr>
          <p:cNvSpPr txBox="1"/>
          <p:nvPr/>
        </p:nvSpPr>
        <p:spPr>
          <a:xfrm>
            <a:off x="1554979" y="4351335"/>
            <a:ext cx="159105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tx1">
                    <a:lumMod val="75000"/>
                    <a:lumOff val="25000"/>
                  </a:schemeClr>
                </a:solidFill>
                <a:latin typeface="Century Gothic"/>
                <a:ea typeface="Calibri"/>
                <a:cs typeface="Calibri"/>
              </a:rPr>
              <a:t>No associated predictors</a:t>
            </a:r>
            <a:endParaRPr lang="en-US">
              <a:solidFill>
                <a:schemeClr val="tx1">
                  <a:lumMod val="75000"/>
                  <a:lumOff val="25000"/>
                </a:schemeClr>
              </a:solidFill>
            </a:endParaRPr>
          </a:p>
        </p:txBody>
      </p:sp>
      <p:sp>
        <p:nvSpPr>
          <p:cNvPr id="12" name="Rectangle: Rounded Corners 11">
            <a:extLst>
              <a:ext uri="{FF2B5EF4-FFF2-40B4-BE49-F238E27FC236}">
                <a16:creationId xmlns:a16="http://schemas.microsoft.com/office/drawing/2014/main" id="{471DB382-209A-9534-2B78-34483F80E28B}"/>
              </a:ext>
            </a:extLst>
          </p:cNvPr>
          <p:cNvSpPr/>
          <p:nvPr/>
        </p:nvSpPr>
        <p:spPr>
          <a:xfrm>
            <a:off x="511089" y="1180109"/>
            <a:ext cx="3521687" cy="1095065"/>
          </a:xfrm>
          <a:prstGeom prst="roundRect">
            <a:avLst/>
          </a:prstGeom>
          <a:solidFill>
            <a:schemeClr val="accent2">
              <a:lumMod val="20000"/>
              <a:lumOff val="8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3" name="TextBox 12">
            <a:extLst>
              <a:ext uri="{FF2B5EF4-FFF2-40B4-BE49-F238E27FC236}">
                <a16:creationId xmlns:a16="http://schemas.microsoft.com/office/drawing/2014/main" id="{89B49D48-AF05-E818-4698-A63F4FEBF802}"/>
              </a:ext>
            </a:extLst>
          </p:cNvPr>
          <p:cNvSpPr txBox="1"/>
          <p:nvPr/>
        </p:nvSpPr>
        <p:spPr>
          <a:xfrm>
            <a:off x="399020" y="1220930"/>
            <a:ext cx="375236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solidFill>
                  <a:schemeClr val="tx1">
                    <a:lumMod val="75000"/>
                    <a:lumOff val="25000"/>
                  </a:schemeClr>
                </a:solidFill>
                <a:latin typeface="Century Gothic"/>
                <a:ea typeface="Calibri"/>
                <a:cs typeface="Calibri"/>
              </a:rPr>
              <a:t>Predictor</a:t>
            </a:r>
          </a:p>
          <a:p>
            <a:pPr algn="ctr"/>
            <a:r>
              <a:rPr lang="en-US" sz="2000">
                <a:solidFill>
                  <a:schemeClr val="tx1">
                    <a:lumMod val="75000"/>
                    <a:lumOff val="25000"/>
                  </a:schemeClr>
                </a:solidFill>
                <a:latin typeface="Century Gothic"/>
                <a:ea typeface="Calibri"/>
                <a:cs typeface="Calibri"/>
              </a:rPr>
              <a:t>Quality Indicator (Correlation Coefficient)</a:t>
            </a:r>
          </a:p>
        </p:txBody>
      </p:sp>
    </p:spTree>
    <p:extLst>
      <p:ext uri="{BB962C8B-B14F-4D97-AF65-F5344CB8AC3E}">
        <p14:creationId xmlns:p14="http://schemas.microsoft.com/office/powerpoint/2010/main" val="469605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B92BF-3F9E-AEB0-D36A-15FF0A285E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E0DB1F-2836-C81A-292C-F24BA70218F3}"/>
              </a:ext>
            </a:extLst>
          </p:cNvPr>
          <p:cNvSpPr>
            <a:spLocks noGrp="1"/>
          </p:cNvSpPr>
          <p:nvPr>
            <p:ph type="sldNum" sz="quarter" idx="10"/>
          </p:nvPr>
        </p:nvSpPr>
        <p:spPr/>
        <p:txBody>
          <a:bodyPr/>
          <a:lstStyle/>
          <a:p>
            <a:fld id="{9C3AC94F-0BCF-4004-89AE-D672EB8CABD9}" type="slidenum">
              <a:rPr lang="en-US" smtClean="0"/>
              <a:pPr/>
              <a:t>25</a:t>
            </a:fld>
            <a:endParaRPr lang="en-US"/>
          </a:p>
        </p:txBody>
      </p:sp>
      <p:sp>
        <p:nvSpPr>
          <p:cNvPr id="3" name="Text Placeholder 2">
            <a:extLst>
              <a:ext uri="{FF2B5EF4-FFF2-40B4-BE49-F238E27FC236}">
                <a16:creationId xmlns:a16="http://schemas.microsoft.com/office/drawing/2014/main" id="{0A337AF7-E912-AF04-8290-1B45EB05F590}"/>
              </a:ext>
            </a:extLst>
          </p:cNvPr>
          <p:cNvSpPr>
            <a:spLocks noGrp="1"/>
          </p:cNvSpPr>
          <p:nvPr>
            <p:ph type="body" sz="quarter" idx="17"/>
          </p:nvPr>
        </p:nvSpPr>
        <p:spPr/>
        <p:txBody>
          <a:bodyPr vert="horz" lIns="91440" tIns="45720" rIns="91440" bIns="45720" rtlCol="0" anchor="t">
            <a:noAutofit/>
          </a:bodyPr>
          <a:lstStyle/>
          <a:p>
            <a:r>
              <a:rPr lang="en-US">
                <a:latin typeface="Century Gothic"/>
              </a:rPr>
              <a:t>Key Variables in Texas</a:t>
            </a:r>
            <a:endParaRPr lang="en-US"/>
          </a:p>
        </p:txBody>
      </p:sp>
      <p:sp>
        <p:nvSpPr>
          <p:cNvPr id="4" name="Text Placeholder 3">
            <a:extLst>
              <a:ext uri="{FF2B5EF4-FFF2-40B4-BE49-F238E27FC236}">
                <a16:creationId xmlns:a16="http://schemas.microsoft.com/office/drawing/2014/main" id="{87A06696-5511-91DB-8C3D-363A80F6D9B8}"/>
              </a:ext>
            </a:extLst>
          </p:cNvPr>
          <p:cNvSpPr>
            <a:spLocks noGrp="1"/>
          </p:cNvSpPr>
          <p:nvPr>
            <p:ph type="body" sz="quarter" idx="18"/>
          </p:nvPr>
        </p:nvSpPr>
        <p:spPr/>
        <p:txBody>
          <a:bodyPr/>
          <a:lstStyle/>
          <a:p>
            <a:r>
              <a:rPr lang="en-US"/>
              <a:t>Texas &amp; Georgia Agriculture</a:t>
            </a:r>
          </a:p>
        </p:txBody>
      </p:sp>
      <p:graphicFrame>
        <p:nvGraphicFramePr>
          <p:cNvPr id="5" name="Table 4">
            <a:extLst>
              <a:ext uri="{FF2B5EF4-FFF2-40B4-BE49-F238E27FC236}">
                <a16:creationId xmlns:a16="http://schemas.microsoft.com/office/drawing/2014/main" id="{2E4B3B42-96A2-1893-EEBB-702072A4B2F8}"/>
              </a:ext>
            </a:extLst>
          </p:cNvPr>
          <p:cNvGraphicFramePr>
            <a:graphicFrameLocks noGrp="1"/>
          </p:cNvGraphicFramePr>
          <p:nvPr>
            <p:extLst>
              <p:ext uri="{D42A27DB-BD31-4B8C-83A1-F6EECF244321}">
                <p14:modId xmlns:p14="http://schemas.microsoft.com/office/powerpoint/2010/main" val="1759569150"/>
              </p:ext>
            </p:extLst>
          </p:nvPr>
        </p:nvGraphicFramePr>
        <p:xfrm>
          <a:off x="382062" y="3235237"/>
          <a:ext cx="11485383" cy="396240"/>
        </p:xfrm>
        <a:graphic>
          <a:graphicData uri="http://schemas.openxmlformats.org/drawingml/2006/table">
            <a:tbl>
              <a:tblPr firstRow="1" bandRow="1">
                <a:tableStyleId>{5C22544A-7EE6-4342-B048-85BDC9FD1C3A}</a:tableStyleId>
              </a:tblPr>
              <a:tblGrid>
                <a:gridCol w="3828461">
                  <a:extLst>
                    <a:ext uri="{9D8B030D-6E8A-4147-A177-3AD203B41FA5}">
                      <a16:colId xmlns:a16="http://schemas.microsoft.com/office/drawing/2014/main" val="2391499996"/>
                    </a:ext>
                  </a:extLst>
                </a:gridCol>
                <a:gridCol w="3828461">
                  <a:extLst>
                    <a:ext uri="{9D8B030D-6E8A-4147-A177-3AD203B41FA5}">
                      <a16:colId xmlns:a16="http://schemas.microsoft.com/office/drawing/2014/main" val="3239616382"/>
                    </a:ext>
                  </a:extLst>
                </a:gridCol>
                <a:gridCol w="3828461">
                  <a:extLst>
                    <a:ext uri="{9D8B030D-6E8A-4147-A177-3AD203B41FA5}">
                      <a16:colId xmlns:a16="http://schemas.microsoft.com/office/drawing/2014/main" val="704268147"/>
                    </a:ext>
                  </a:extLst>
                </a:gridCol>
              </a:tblGrid>
              <a:tr h="370416">
                <a:tc>
                  <a:txBody>
                    <a:bodyPr/>
                    <a:lstStyle/>
                    <a:p>
                      <a:pPr algn="ctr"/>
                      <a:r>
                        <a:rPr lang="en-US" sz="2000">
                          <a:solidFill>
                            <a:schemeClr val="tx1">
                              <a:lumMod val="76000"/>
                              <a:lumOff val="24000"/>
                            </a:schemeClr>
                          </a:solidFill>
                          <a:latin typeface="Century Gothic"/>
                        </a:rPr>
                        <a:t>September</a:t>
                      </a:r>
                    </a:p>
                  </a:txBody>
                  <a:tcPr>
                    <a:solidFill>
                      <a:schemeClr val="accent2">
                        <a:lumMod val="20000"/>
                        <a:lumOff val="80000"/>
                      </a:schemeClr>
                    </a:solidFill>
                  </a:tcPr>
                </a:tc>
                <a:tc>
                  <a:txBody>
                    <a:bodyPr/>
                    <a:lstStyle/>
                    <a:p>
                      <a:pPr algn="ctr"/>
                      <a:r>
                        <a:rPr lang="en-US" sz="2000">
                          <a:solidFill>
                            <a:schemeClr val="tx1">
                              <a:lumMod val="76000"/>
                              <a:lumOff val="24000"/>
                            </a:schemeClr>
                          </a:solidFill>
                          <a:latin typeface="Century Gothic"/>
                        </a:rPr>
                        <a:t>October</a:t>
                      </a:r>
                    </a:p>
                  </a:txBody>
                  <a:tcPr>
                    <a:solidFill>
                      <a:schemeClr val="accent2">
                        <a:lumMod val="20000"/>
                        <a:lumOff val="80000"/>
                      </a:schemeClr>
                    </a:solidFill>
                  </a:tcPr>
                </a:tc>
                <a:tc>
                  <a:txBody>
                    <a:bodyPr/>
                    <a:lstStyle/>
                    <a:p>
                      <a:pPr algn="ctr"/>
                      <a:r>
                        <a:rPr lang="en-US" sz="2000">
                          <a:solidFill>
                            <a:schemeClr val="tx1">
                              <a:lumMod val="76000"/>
                              <a:lumOff val="24000"/>
                            </a:schemeClr>
                          </a:solidFill>
                          <a:latin typeface="Century Gothic"/>
                        </a:rPr>
                        <a:t>November</a:t>
                      </a:r>
                    </a:p>
                  </a:txBody>
                  <a:tcPr>
                    <a:solidFill>
                      <a:schemeClr val="accent2">
                        <a:lumMod val="20000"/>
                        <a:lumOff val="80000"/>
                      </a:schemeClr>
                    </a:solidFill>
                  </a:tcPr>
                </a:tc>
                <a:extLst>
                  <a:ext uri="{0D108BD9-81ED-4DB2-BD59-A6C34878D82A}">
                    <a16:rowId xmlns:a16="http://schemas.microsoft.com/office/drawing/2014/main" val="4190946435"/>
                  </a:ext>
                </a:extLst>
              </a:tr>
            </a:tbl>
          </a:graphicData>
        </a:graphic>
      </p:graphicFrame>
      <p:sp>
        <p:nvSpPr>
          <p:cNvPr id="19" name="Rectangle: Rounded Corners 18">
            <a:extLst>
              <a:ext uri="{FF2B5EF4-FFF2-40B4-BE49-F238E27FC236}">
                <a16:creationId xmlns:a16="http://schemas.microsoft.com/office/drawing/2014/main" id="{D4544A01-F93C-246C-6D4A-0FB28358E6A8}"/>
              </a:ext>
            </a:extLst>
          </p:cNvPr>
          <p:cNvSpPr/>
          <p:nvPr/>
        </p:nvSpPr>
        <p:spPr>
          <a:xfrm>
            <a:off x="1507564" y="1188419"/>
            <a:ext cx="1651325" cy="1108919"/>
          </a:xfrm>
          <a:prstGeom prst="roundRect">
            <a:avLst/>
          </a:prstGeom>
          <a:solidFill>
            <a:schemeClr val="accent2">
              <a:lumMod val="60000"/>
              <a:lumOff val="4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TextBox 20">
            <a:extLst>
              <a:ext uri="{FF2B5EF4-FFF2-40B4-BE49-F238E27FC236}">
                <a16:creationId xmlns:a16="http://schemas.microsoft.com/office/drawing/2014/main" id="{2DB3BE3B-A3F5-63EB-185D-52F3E89C4E53}"/>
              </a:ext>
            </a:extLst>
          </p:cNvPr>
          <p:cNvSpPr txBox="1"/>
          <p:nvPr/>
        </p:nvSpPr>
        <p:spPr>
          <a:xfrm>
            <a:off x="1534040" y="1229241"/>
            <a:ext cx="159105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solidFill>
                  <a:schemeClr val="tx1">
                    <a:lumMod val="75000"/>
                    <a:lumOff val="25000"/>
                  </a:schemeClr>
                </a:solidFill>
                <a:latin typeface="Century Gothic"/>
                <a:ea typeface="Calibri"/>
                <a:cs typeface="Calibri"/>
              </a:rPr>
              <a:t>GDD</a:t>
            </a:r>
            <a:endParaRPr lang="en-US">
              <a:solidFill>
                <a:schemeClr val="tx1">
                  <a:lumMod val="75000"/>
                  <a:lumOff val="25000"/>
                </a:schemeClr>
              </a:solidFill>
            </a:endParaRPr>
          </a:p>
          <a:p>
            <a:pPr algn="ctr"/>
            <a:r>
              <a:rPr lang="en-US" sz="2000" err="1">
                <a:solidFill>
                  <a:schemeClr val="tx1">
                    <a:lumMod val="75000"/>
                    <a:lumOff val="25000"/>
                  </a:schemeClr>
                </a:solidFill>
                <a:latin typeface="Century Gothic"/>
                <a:ea typeface="Calibri"/>
                <a:cs typeface="Calibri"/>
              </a:rPr>
              <a:t>Micronaire</a:t>
            </a:r>
            <a:r>
              <a:rPr lang="en-US" sz="2000">
                <a:solidFill>
                  <a:schemeClr val="tx1">
                    <a:lumMod val="75000"/>
                    <a:lumOff val="25000"/>
                  </a:schemeClr>
                </a:solidFill>
                <a:latin typeface="Century Gothic"/>
                <a:ea typeface="Calibri"/>
                <a:cs typeface="Calibri"/>
              </a:rPr>
              <a:t> (.54)</a:t>
            </a:r>
          </a:p>
        </p:txBody>
      </p:sp>
      <p:sp>
        <p:nvSpPr>
          <p:cNvPr id="23" name="Rectangle: Rounded Corners 22">
            <a:extLst>
              <a:ext uri="{FF2B5EF4-FFF2-40B4-BE49-F238E27FC236}">
                <a16:creationId xmlns:a16="http://schemas.microsoft.com/office/drawing/2014/main" id="{61CD0F96-2A8E-4686-BA49-15CB98604F30}"/>
              </a:ext>
            </a:extLst>
          </p:cNvPr>
          <p:cNvSpPr/>
          <p:nvPr/>
        </p:nvSpPr>
        <p:spPr>
          <a:xfrm>
            <a:off x="6394159" y="4182180"/>
            <a:ext cx="1651325" cy="1108919"/>
          </a:xfrm>
          <a:prstGeom prst="roundRect">
            <a:avLst/>
          </a:prstGeom>
          <a:solidFill>
            <a:schemeClr val="accent2">
              <a:lumMod val="60000"/>
              <a:lumOff val="4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TextBox 24">
            <a:extLst>
              <a:ext uri="{FF2B5EF4-FFF2-40B4-BE49-F238E27FC236}">
                <a16:creationId xmlns:a16="http://schemas.microsoft.com/office/drawing/2014/main" id="{387C7BB0-8F8C-C7C8-FEA8-E45D08A4D6DF}"/>
              </a:ext>
            </a:extLst>
          </p:cNvPr>
          <p:cNvSpPr txBox="1"/>
          <p:nvPr/>
        </p:nvSpPr>
        <p:spPr>
          <a:xfrm>
            <a:off x="6430102" y="4229805"/>
            <a:ext cx="159105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solidFill>
                  <a:schemeClr val="tx1">
                    <a:lumMod val="75000"/>
                    <a:lumOff val="25000"/>
                  </a:schemeClr>
                </a:solidFill>
                <a:latin typeface="Century Gothic"/>
                <a:ea typeface="Calibri"/>
                <a:cs typeface="Calibri"/>
              </a:rPr>
              <a:t>RZSM</a:t>
            </a:r>
            <a:endParaRPr lang="en-US">
              <a:solidFill>
                <a:schemeClr val="tx1">
                  <a:lumMod val="75000"/>
                  <a:lumOff val="25000"/>
                </a:schemeClr>
              </a:solidFill>
              <a:ea typeface="Calibri"/>
              <a:cs typeface="Calibri"/>
            </a:endParaRPr>
          </a:p>
          <a:p>
            <a:pPr algn="ctr"/>
            <a:r>
              <a:rPr lang="en-US" sz="2000">
                <a:solidFill>
                  <a:schemeClr val="tx1">
                    <a:lumMod val="75000"/>
                    <a:lumOff val="25000"/>
                  </a:schemeClr>
                </a:solidFill>
                <a:latin typeface="Century Gothic"/>
                <a:ea typeface="Calibri"/>
                <a:cs typeface="Calibri"/>
              </a:rPr>
              <a:t>Strength (-.51)</a:t>
            </a:r>
          </a:p>
        </p:txBody>
      </p:sp>
      <p:sp>
        <p:nvSpPr>
          <p:cNvPr id="27" name="Rectangle: Rounded Corners 26">
            <a:extLst>
              <a:ext uri="{FF2B5EF4-FFF2-40B4-BE49-F238E27FC236}">
                <a16:creationId xmlns:a16="http://schemas.microsoft.com/office/drawing/2014/main" id="{1BE61D31-FFA4-BFB9-700F-D0F3FF2725CB}"/>
              </a:ext>
            </a:extLst>
          </p:cNvPr>
          <p:cNvSpPr/>
          <p:nvPr/>
        </p:nvSpPr>
        <p:spPr>
          <a:xfrm>
            <a:off x="4194423" y="4182180"/>
            <a:ext cx="1828217" cy="1108919"/>
          </a:xfrm>
          <a:prstGeom prst="roundRect">
            <a:avLst/>
          </a:prstGeom>
          <a:solidFill>
            <a:schemeClr val="accent2">
              <a:lumMod val="60000"/>
              <a:lumOff val="4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9" name="TextBox 28">
            <a:extLst>
              <a:ext uri="{FF2B5EF4-FFF2-40B4-BE49-F238E27FC236}">
                <a16:creationId xmlns:a16="http://schemas.microsoft.com/office/drawing/2014/main" id="{42663754-E56F-79B8-8FA9-FDC940121594}"/>
              </a:ext>
            </a:extLst>
          </p:cNvPr>
          <p:cNvSpPr txBox="1"/>
          <p:nvPr/>
        </p:nvSpPr>
        <p:spPr>
          <a:xfrm>
            <a:off x="4108158" y="4229805"/>
            <a:ext cx="19967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solidFill>
                  <a:schemeClr val="tx1">
                    <a:lumMod val="75000"/>
                    <a:lumOff val="25000"/>
                  </a:schemeClr>
                </a:solidFill>
                <a:latin typeface="Century Gothic"/>
                <a:ea typeface="Calibri"/>
                <a:cs typeface="Calibri"/>
              </a:rPr>
              <a:t>Precipitation</a:t>
            </a:r>
          </a:p>
          <a:p>
            <a:pPr algn="ctr"/>
            <a:r>
              <a:rPr lang="en-US" sz="2000">
                <a:solidFill>
                  <a:schemeClr val="tx1">
                    <a:lumMod val="75000"/>
                    <a:lumOff val="25000"/>
                  </a:schemeClr>
                </a:solidFill>
                <a:latin typeface="Century Gothic"/>
                <a:ea typeface="Calibri"/>
                <a:cs typeface="Calibri"/>
              </a:rPr>
              <a:t>Reflectance (-.54)</a:t>
            </a:r>
          </a:p>
        </p:txBody>
      </p:sp>
      <p:sp>
        <p:nvSpPr>
          <p:cNvPr id="31" name="Rectangle: Rounded Corners 30">
            <a:extLst>
              <a:ext uri="{FF2B5EF4-FFF2-40B4-BE49-F238E27FC236}">
                <a16:creationId xmlns:a16="http://schemas.microsoft.com/office/drawing/2014/main" id="{C3FCDF0C-386B-B4B8-1DC0-DB3C63A1F986}"/>
              </a:ext>
            </a:extLst>
          </p:cNvPr>
          <p:cNvSpPr/>
          <p:nvPr/>
        </p:nvSpPr>
        <p:spPr>
          <a:xfrm>
            <a:off x="5279914" y="1215633"/>
            <a:ext cx="1858625" cy="1085065"/>
          </a:xfrm>
          <a:prstGeom prst="roundRect">
            <a:avLst/>
          </a:prstGeom>
          <a:solidFill>
            <a:schemeClr val="accent2">
              <a:lumMod val="60000"/>
              <a:lumOff val="4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3" name="TextBox 32">
            <a:extLst>
              <a:ext uri="{FF2B5EF4-FFF2-40B4-BE49-F238E27FC236}">
                <a16:creationId xmlns:a16="http://schemas.microsoft.com/office/drawing/2014/main" id="{1B823877-37A2-ACDB-1464-567947CF98D7}"/>
              </a:ext>
            </a:extLst>
          </p:cNvPr>
          <p:cNvSpPr txBox="1"/>
          <p:nvPr/>
        </p:nvSpPr>
        <p:spPr>
          <a:xfrm>
            <a:off x="5330234" y="1229241"/>
            <a:ext cx="17679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solidFill>
                  <a:schemeClr val="tx1">
                    <a:lumMod val="75000"/>
                    <a:lumOff val="25000"/>
                  </a:schemeClr>
                </a:solidFill>
                <a:latin typeface="Century Gothic"/>
                <a:ea typeface="Calibri"/>
                <a:cs typeface="Calibri"/>
              </a:rPr>
              <a:t>Precipitation</a:t>
            </a:r>
          </a:p>
          <a:p>
            <a:pPr algn="ctr"/>
            <a:r>
              <a:rPr lang="en-US" sz="2000">
                <a:solidFill>
                  <a:schemeClr val="tx1">
                    <a:lumMod val="75000"/>
                    <a:lumOff val="25000"/>
                  </a:schemeClr>
                </a:solidFill>
                <a:latin typeface="Century Gothic"/>
                <a:ea typeface="Calibri"/>
                <a:cs typeface="Calibri"/>
              </a:rPr>
              <a:t>Trash</a:t>
            </a:r>
          </a:p>
          <a:p>
            <a:pPr algn="ctr"/>
            <a:r>
              <a:rPr lang="en-US" sz="2000">
                <a:solidFill>
                  <a:schemeClr val="tx1">
                    <a:lumMod val="75000"/>
                    <a:lumOff val="25000"/>
                  </a:schemeClr>
                </a:solidFill>
                <a:latin typeface="Century Gothic"/>
                <a:ea typeface="Calibri"/>
                <a:cs typeface="Calibri"/>
              </a:rPr>
              <a:t>(.60)</a:t>
            </a:r>
            <a:endParaRPr lang="en-US">
              <a:solidFill>
                <a:schemeClr val="tx1">
                  <a:lumMod val="75000"/>
                  <a:lumOff val="25000"/>
                </a:schemeClr>
              </a:solidFill>
            </a:endParaRPr>
          </a:p>
        </p:txBody>
      </p:sp>
      <p:sp>
        <p:nvSpPr>
          <p:cNvPr id="35" name="Rectangle: Rounded Corners 34">
            <a:extLst>
              <a:ext uri="{FF2B5EF4-FFF2-40B4-BE49-F238E27FC236}">
                <a16:creationId xmlns:a16="http://schemas.microsoft.com/office/drawing/2014/main" id="{7C8BCF1A-70B0-ADC0-46FA-094933B112C9}"/>
              </a:ext>
            </a:extLst>
          </p:cNvPr>
          <p:cNvSpPr/>
          <p:nvPr/>
        </p:nvSpPr>
        <p:spPr>
          <a:xfrm>
            <a:off x="9188133" y="4182180"/>
            <a:ext cx="1651325" cy="1108919"/>
          </a:xfrm>
          <a:prstGeom prst="roundRect">
            <a:avLst/>
          </a:prstGeom>
          <a:solidFill>
            <a:schemeClr val="accent2">
              <a:lumMod val="60000"/>
              <a:lumOff val="4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7" name="TextBox 36">
            <a:extLst>
              <a:ext uri="{FF2B5EF4-FFF2-40B4-BE49-F238E27FC236}">
                <a16:creationId xmlns:a16="http://schemas.microsoft.com/office/drawing/2014/main" id="{070251F4-1577-826B-D6AA-4D86FAE637C8}"/>
              </a:ext>
            </a:extLst>
          </p:cNvPr>
          <p:cNvSpPr txBox="1"/>
          <p:nvPr/>
        </p:nvSpPr>
        <p:spPr>
          <a:xfrm>
            <a:off x="9094680" y="4229805"/>
            <a:ext cx="1826242" cy="10062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solidFill>
                  <a:schemeClr val="tx1">
                    <a:lumMod val="75000"/>
                    <a:lumOff val="25000"/>
                  </a:schemeClr>
                </a:solidFill>
                <a:latin typeface="Century Gothic"/>
                <a:ea typeface="Calibri"/>
                <a:cs typeface="Calibri"/>
              </a:rPr>
              <a:t>RZSM</a:t>
            </a:r>
            <a:endParaRPr lang="en-US">
              <a:solidFill>
                <a:schemeClr val="tx1">
                  <a:lumMod val="75000"/>
                  <a:lumOff val="25000"/>
                </a:schemeClr>
              </a:solidFill>
            </a:endParaRPr>
          </a:p>
          <a:p>
            <a:pPr algn="ctr"/>
            <a:r>
              <a:rPr lang="en-US" sz="2000">
                <a:solidFill>
                  <a:schemeClr val="tx1">
                    <a:lumMod val="75000"/>
                    <a:lumOff val="25000"/>
                  </a:schemeClr>
                </a:solidFill>
                <a:latin typeface="Century Gothic"/>
                <a:ea typeface="Calibri"/>
                <a:cs typeface="Calibri"/>
              </a:rPr>
              <a:t>Reflectance (-.57)</a:t>
            </a:r>
          </a:p>
        </p:txBody>
      </p:sp>
      <p:sp>
        <p:nvSpPr>
          <p:cNvPr id="39" name="Rectangle: Rounded Corners 38">
            <a:extLst>
              <a:ext uri="{FF2B5EF4-FFF2-40B4-BE49-F238E27FC236}">
                <a16:creationId xmlns:a16="http://schemas.microsoft.com/office/drawing/2014/main" id="{72462D7E-77E8-E81B-1F20-CCFC77A07983}"/>
              </a:ext>
            </a:extLst>
          </p:cNvPr>
          <p:cNvSpPr/>
          <p:nvPr/>
        </p:nvSpPr>
        <p:spPr>
          <a:xfrm>
            <a:off x="9180944" y="1188419"/>
            <a:ext cx="1651325" cy="1108919"/>
          </a:xfrm>
          <a:prstGeom prst="roundRect">
            <a:avLst/>
          </a:prstGeom>
          <a:solidFill>
            <a:schemeClr val="accent2">
              <a:lumMod val="60000"/>
              <a:lumOff val="4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1" name="TextBox 40">
            <a:extLst>
              <a:ext uri="{FF2B5EF4-FFF2-40B4-BE49-F238E27FC236}">
                <a16:creationId xmlns:a16="http://schemas.microsoft.com/office/drawing/2014/main" id="{C283D4C0-FC51-86CC-3ED5-889052266E44}"/>
              </a:ext>
            </a:extLst>
          </p:cNvPr>
          <p:cNvSpPr txBox="1"/>
          <p:nvPr/>
        </p:nvSpPr>
        <p:spPr>
          <a:xfrm>
            <a:off x="9216888" y="1236044"/>
            <a:ext cx="159105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u="sng">
                <a:solidFill>
                  <a:schemeClr val="tx1">
                    <a:lumMod val="75000"/>
                    <a:lumOff val="25000"/>
                  </a:schemeClr>
                </a:solidFill>
                <a:latin typeface="Century Gothic"/>
                <a:ea typeface="Calibri"/>
                <a:cs typeface="Calibri"/>
              </a:rPr>
              <a:t>RZSM</a:t>
            </a:r>
            <a:endParaRPr lang="en-US">
              <a:solidFill>
                <a:schemeClr val="tx1">
                  <a:lumMod val="75000"/>
                  <a:lumOff val="25000"/>
                </a:schemeClr>
              </a:solidFill>
            </a:endParaRPr>
          </a:p>
          <a:p>
            <a:pPr algn="ctr"/>
            <a:r>
              <a:rPr lang="en-US" sz="2000">
                <a:solidFill>
                  <a:schemeClr val="tx1">
                    <a:lumMod val="75000"/>
                    <a:lumOff val="25000"/>
                  </a:schemeClr>
                </a:solidFill>
                <a:latin typeface="Century Gothic"/>
                <a:ea typeface="Calibri"/>
                <a:cs typeface="Calibri"/>
              </a:rPr>
              <a:t>Trash</a:t>
            </a:r>
          </a:p>
          <a:p>
            <a:pPr algn="ctr"/>
            <a:r>
              <a:rPr lang="en-US" sz="2000">
                <a:solidFill>
                  <a:schemeClr val="tx1">
                    <a:lumMod val="75000"/>
                    <a:lumOff val="25000"/>
                  </a:schemeClr>
                </a:solidFill>
                <a:latin typeface="Century Gothic"/>
                <a:ea typeface="Calibri"/>
                <a:cs typeface="Calibri"/>
              </a:rPr>
              <a:t> (.60)</a:t>
            </a:r>
            <a:endParaRPr lang="en-US">
              <a:solidFill>
                <a:schemeClr val="tx1">
                  <a:lumMod val="75000"/>
                  <a:lumOff val="25000"/>
                </a:schemeClr>
              </a:solidFill>
            </a:endParaRPr>
          </a:p>
        </p:txBody>
      </p:sp>
    </p:spTree>
    <p:extLst>
      <p:ext uri="{BB962C8B-B14F-4D97-AF65-F5344CB8AC3E}">
        <p14:creationId xmlns:p14="http://schemas.microsoft.com/office/powerpoint/2010/main" val="1705070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828FCD-6783-A22C-3F96-7C8C3B035ABC}"/>
              </a:ext>
            </a:extLst>
          </p:cNvPr>
          <p:cNvSpPr>
            <a:spLocks noGrp="1"/>
          </p:cNvSpPr>
          <p:nvPr>
            <p:ph type="sldNum" sz="quarter" idx="10"/>
          </p:nvPr>
        </p:nvSpPr>
        <p:spPr/>
        <p:txBody>
          <a:bodyPr/>
          <a:lstStyle/>
          <a:p>
            <a:fld id="{9C3AC94F-0BCF-4004-89AE-D672EB8CABD9}" type="slidenum">
              <a:rPr lang="en-US" smtClean="0"/>
              <a:pPr/>
              <a:t>3</a:t>
            </a:fld>
            <a:endParaRPr lang="en-US"/>
          </a:p>
        </p:txBody>
      </p:sp>
      <p:sp>
        <p:nvSpPr>
          <p:cNvPr id="3" name="Text Placeholder 2">
            <a:extLst>
              <a:ext uri="{FF2B5EF4-FFF2-40B4-BE49-F238E27FC236}">
                <a16:creationId xmlns:a16="http://schemas.microsoft.com/office/drawing/2014/main" id="{910B941E-8EEC-57B4-58C6-D66F4C966D3E}"/>
              </a:ext>
            </a:extLst>
          </p:cNvPr>
          <p:cNvSpPr>
            <a:spLocks noGrp="1"/>
          </p:cNvSpPr>
          <p:nvPr>
            <p:ph type="body" sz="quarter" idx="17"/>
          </p:nvPr>
        </p:nvSpPr>
        <p:spPr/>
        <p:txBody>
          <a:bodyPr vert="horz" lIns="91440" tIns="45720" rIns="91440" bIns="45720" rtlCol="0" anchor="t">
            <a:noAutofit/>
          </a:bodyPr>
          <a:lstStyle/>
          <a:p>
            <a:r>
              <a:rPr lang="en-US">
                <a:latin typeface="Century Gothic"/>
              </a:rPr>
              <a:t>Community Concerns</a:t>
            </a:r>
            <a:endParaRPr lang="en-US"/>
          </a:p>
        </p:txBody>
      </p:sp>
      <p:sp>
        <p:nvSpPr>
          <p:cNvPr id="4" name="Text Placeholder 3">
            <a:extLst>
              <a:ext uri="{FF2B5EF4-FFF2-40B4-BE49-F238E27FC236}">
                <a16:creationId xmlns:a16="http://schemas.microsoft.com/office/drawing/2014/main" id="{91C561A6-7E44-E860-057F-04994969B1D0}"/>
              </a:ext>
            </a:extLst>
          </p:cNvPr>
          <p:cNvSpPr>
            <a:spLocks noGrp="1"/>
          </p:cNvSpPr>
          <p:nvPr>
            <p:ph type="body" sz="quarter" idx="18"/>
          </p:nvPr>
        </p:nvSpPr>
        <p:spPr/>
        <p:txBody>
          <a:bodyPr/>
          <a:lstStyle/>
          <a:p>
            <a:r>
              <a:rPr lang="en-US"/>
              <a:t>Texas &amp; Georgia Agriculture</a:t>
            </a:r>
          </a:p>
        </p:txBody>
      </p:sp>
      <p:pic>
        <p:nvPicPr>
          <p:cNvPr id="7" name="Picture 6" descr="A machine with a pile of cotton&#10;&#10;AI-generated content may be incorrect.">
            <a:extLst>
              <a:ext uri="{FF2B5EF4-FFF2-40B4-BE49-F238E27FC236}">
                <a16:creationId xmlns:a16="http://schemas.microsoft.com/office/drawing/2014/main" id="{5CF62A28-CC27-A016-C067-3E7D2E794897}"/>
              </a:ext>
            </a:extLst>
          </p:cNvPr>
          <p:cNvPicPr>
            <a:picLocks noChangeAspect="1"/>
          </p:cNvPicPr>
          <p:nvPr/>
        </p:nvPicPr>
        <p:blipFill>
          <a:blip r:embed="rId3"/>
          <a:srcRect l="27365" t="52080" r="31417" b="1475"/>
          <a:stretch/>
        </p:blipFill>
        <p:spPr>
          <a:xfrm>
            <a:off x="6673509" y="565979"/>
            <a:ext cx="3509767" cy="25704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Rounded Corners 8">
            <a:extLst>
              <a:ext uri="{FF2B5EF4-FFF2-40B4-BE49-F238E27FC236}">
                <a16:creationId xmlns:a16="http://schemas.microsoft.com/office/drawing/2014/main" id="{FB9C5C7D-3076-E44E-0E12-A4095662E3ED}"/>
              </a:ext>
            </a:extLst>
          </p:cNvPr>
          <p:cNvSpPr/>
          <p:nvPr/>
        </p:nvSpPr>
        <p:spPr>
          <a:xfrm>
            <a:off x="259371" y="1281262"/>
            <a:ext cx="5837963" cy="140324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bg1"/>
                </a:solidFill>
                <a:latin typeface="Century Gothic"/>
                <a:ea typeface="Calibri"/>
                <a:cs typeface="Calibri"/>
              </a:rPr>
              <a:t>U.S. represents 35% of global cotton exports</a:t>
            </a:r>
          </a:p>
        </p:txBody>
      </p:sp>
      <p:sp>
        <p:nvSpPr>
          <p:cNvPr id="13" name="TextBox 12">
            <a:extLst>
              <a:ext uri="{FF2B5EF4-FFF2-40B4-BE49-F238E27FC236}">
                <a16:creationId xmlns:a16="http://schemas.microsoft.com/office/drawing/2014/main" id="{D8BF6B56-13DD-6739-6618-337E5B581285}"/>
              </a:ext>
            </a:extLst>
          </p:cNvPr>
          <p:cNvSpPr txBox="1"/>
          <p:nvPr/>
        </p:nvSpPr>
        <p:spPr>
          <a:xfrm>
            <a:off x="6673554" y="3123761"/>
            <a:ext cx="300384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tx1">
                    <a:lumMod val="76000"/>
                    <a:lumOff val="24000"/>
                  </a:schemeClr>
                </a:solidFill>
                <a:latin typeface="Century Gothic"/>
                <a:ea typeface="Calibri"/>
                <a:cs typeface="Calibri"/>
              </a:rPr>
              <a:t>Image Credit : Rene Carranza</a:t>
            </a:r>
            <a:endParaRPr lang="en-US" sz="800">
              <a:solidFill>
                <a:schemeClr val="tx1">
                  <a:lumMod val="76000"/>
                  <a:lumOff val="24000"/>
                </a:schemeClr>
              </a:solidFill>
              <a:latin typeface="Century Gothic"/>
            </a:endParaRPr>
          </a:p>
        </p:txBody>
      </p:sp>
      <p:sp>
        <p:nvSpPr>
          <p:cNvPr id="6" name="Rectangle: Rounded Corners 5">
            <a:extLst>
              <a:ext uri="{FF2B5EF4-FFF2-40B4-BE49-F238E27FC236}">
                <a16:creationId xmlns:a16="http://schemas.microsoft.com/office/drawing/2014/main" id="{21FB1029-AA26-6875-D5ED-57EF35E57BA8}"/>
              </a:ext>
            </a:extLst>
          </p:cNvPr>
          <p:cNvSpPr/>
          <p:nvPr/>
        </p:nvSpPr>
        <p:spPr>
          <a:xfrm>
            <a:off x="259370" y="2905903"/>
            <a:ext cx="5837963" cy="140324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chemeClr val="bg1"/>
                </a:solidFill>
                <a:latin typeface="Century Gothic"/>
                <a:ea typeface="Calibri"/>
                <a:cs typeface="Calibri"/>
              </a:rPr>
              <a:t>Decline in cotton yields and quality, leading to economic issues for national farmers and manufacturers of cotton products</a:t>
            </a:r>
            <a:endParaRPr lang="en-US" dirty="0">
              <a:solidFill>
                <a:schemeClr val="bg1"/>
              </a:solidFill>
            </a:endParaRPr>
          </a:p>
        </p:txBody>
      </p:sp>
      <p:sp>
        <p:nvSpPr>
          <p:cNvPr id="8" name="Rectangle: Rounded Corners 7">
            <a:extLst>
              <a:ext uri="{FF2B5EF4-FFF2-40B4-BE49-F238E27FC236}">
                <a16:creationId xmlns:a16="http://schemas.microsoft.com/office/drawing/2014/main" id="{6308B373-E7D1-E310-919A-C39AA3B69BEA}"/>
              </a:ext>
            </a:extLst>
          </p:cNvPr>
          <p:cNvSpPr/>
          <p:nvPr/>
        </p:nvSpPr>
        <p:spPr>
          <a:xfrm>
            <a:off x="259369" y="4602431"/>
            <a:ext cx="5837963" cy="1403241"/>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FFFFFF"/>
                </a:solidFill>
                <a:latin typeface="Century Gothic"/>
                <a:ea typeface="Calibri"/>
                <a:cs typeface="Calibri"/>
              </a:rPr>
              <a:t>U.S. cotton industry face challenges, including low prices, high production costs, and weak demand</a:t>
            </a:r>
            <a:endParaRPr lang="en-US"/>
          </a:p>
        </p:txBody>
      </p:sp>
      <p:pic>
        <p:nvPicPr>
          <p:cNvPr id="11" name="Picture 10" descr="A pile of cotton balls&#10;&#10;AI-generated content may be incorrect.">
            <a:extLst>
              <a:ext uri="{FF2B5EF4-FFF2-40B4-BE49-F238E27FC236}">
                <a16:creationId xmlns:a16="http://schemas.microsoft.com/office/drawing/2014/main" id="{C58DAF45-0843-B84B-4529-D57CFB82DF09}"/>
              </a:ext>
            </a:extLst>
          </p:cNvPr>
          <p:cNvPicPr>
            <a:picLocks noChangeAspect="1"/>
          </p:cNvPicPr>
          <p:nvPr/>
        </p:nvPicPr>
        <p:blipFill>
          <a:blip r:embed="rId4"/>
          <a:srcRect l="28514" t="2379" b="-2058"/>
          <a:stretch/>
        </p:blipFill>
        <p:spPr>
          <a:xfrm rot="5400000">
            <a:off x="7177588" y="3122465"/>
            <a:ext cx="2557116" cy="35668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532F5A44-73A6-350F-6BC4-D5AB180D32A6}"/>
              </a:ext>
            </a:extLst>
          </p:cNvPr>
          <p:cNvSpPr txBox="1"/>
          <p:nvPr/>
        </p:nvSpPr>
        <p:spPr>
          <a:xfrm>
            <a:off x="6673091" y="6177996"/>
            <a:ext cx="3708339" cy="21544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Century Gothic"/>
                <a:ea typeface="Calibri"/>
                <a:cs typeface="Calibri"/>
              </a:rPr>
              <a:t>Image Credit : Matthew Pelletier (USDA-Agricultural Research Service)</a:t>
            </a:r>
          </a:p>
        </p:txBody>
      </p:sp>
    </p:spTree>
    <p:extLst>
      <p:ext uri="{BB962C8B-B14F-4D97-AF65-F5344CB8AC3E}">
        <p14:creationId xmlns:p14="http://schemas.microsoft.com/office/powerpoint/2010/main" val="364183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360C93-D510-4546-8E31-506859492D96}"/>
              </a:ext>
            </a:extLst>
          </p:cNvPr>
          <p:cNvSpPr>
            <a:spLocks noGrp="1"/>
          </p:cNvSpPr>
          <p:nvPr>
            <p:ph type="sldNum" sz="quarter" idx="10"/>
          </p:nvPr>
        </p:nvSpPr>
        <p:spPr/>
        <p:txBody>
          <a:bodyPr/>
          <a:lstStyle/>
          <a:p>
            <a:fld id="{9C3AC94F-0BCF-4004-89AE-D672EB8CABD9}" type="slidenum">
              <a:rPr lang="en-US" smtClean="0"/>
              <a:pPr/>
              <a:t>4</a:t>
            </a:fld>
            <a:endParaRPr lang="en-US"/>
          </a:p>
        </p:txBody>
      </p:sp>
      <p:sp>
        <p:nvSpPr>
          <p:cNvPr id="3" name="Text Placeholder 2">
            <a:extLst>
              <a:ext uri="{FF2B5EF4-FFF2-40B4-BE49-F238E27FC236}">
                <a16:creationId xmlns:a16="http://schemas.microsoft.com/office/drawing/2014/main" id="{D05A8869-ADA6-5337-FEE0-55AF1F754908}"/>
              </a:ext>
            </a:extLst>
          </p:cNvPr>
          <p:cNvSpPr>
            <a:spLocks noGrp="1"/>
          </p:cNvSpPr>
          <p:nvPr>
            <p:ph type="body" sz="quarter" idx="17"/>
          </p:nvPr>
        </p:nvSpPr>
        <p:spPr/>
        <p:txBody>
          <a:bodyPr vert="horz" lIns="91440" tIns="45720" rIns="91440" bIns="45720" rtlCol="0" anchor="t">
            <a:noAutofit/>
          </a:bodyPr>
          <a:lstStyle/>
          <a:p>
            <a:r>
              <a:rPr lang="en-US">
                <a:latin typeface="Century Gothic"/>
              </a:rPr>
              <a:t>Partners</a:t>
            </a:r>
            <a:endParaRPr lang="en-US"/>
          </a:p>
        </p:txBody>
      </p:sp>
      <p:sp>
        <p:nvSpPr>
          <p:cNvPr id="4" name="Text Placeholder 3">
            <a:extLst>
              <a:ext uri="{FF2B5EF4-FFF2-40B4-BE49-F238E27FC236}">
                <a16:creationId xmlns:a16="http://schemas.microsoft.com/office/drawing/2014/main" id="{9B88786D-7895-A3D5-F053-564FA81D9809}"/>
              </a:ext>
            </a:extLst>
          </p:cNvPr>
          <p:cNvSpPr>
            <a:spLocks noGrp="1"/>
          </p:cNvSpPr>
          <p:nvPr>
            <p:ph type="body" sz="quarter" idx="18"/>
          </p:nvPr>
        </p:nvSpPr>
        <p:spPr/>
        <p:txBody>
          <a:bodyPr/>
          <a:lstStyle/>
          <a:p>
            <a:r>
              <a:rPr lang="en-US"/>
              <a:t>Texas &amp; Georgia Agriculture</a:t>
            </a:r>
          </a:p>
        </p:txBody>
      </p:sp>
      <p:sp>
        <p:nvSpPr>
          <p:cNvPr id="5" name="Text Placeholder 4">
            <a:extLst>
              <a:ext uri="{FF2B5EF4-FFF2-40B4-BE49-F238E27FC236}">
                <a16:creationId xmlns:a16="http://schemas.microsoft.com/office/drawing/2014/main" id="{FF395F33-E8C1-C12D-7C52-8C9CBC51AB5E}"/>
              </a:ext>
            </a:extLst>
          </p:cNvPr>
          <p:cNvSpPr>
            <a:spLocks noGrp="1"/>
          </p:cNvSpPr>
          <p:nvPr>
            <p:ph type="body" sz="quarter" idx="19"/>
          </p:nvPr>
        </p:nvSpPr>
        <p:spPr>
          <a:xfrm>
            <a:off x="213809" y="650341"/>
            <a:ext cx="11759238" cy="4987625"/>
          </a:xfrm>
        </p:spPr>
        <p:txBody>
          <a:bodyPr vert="horz" lIns="91440" tIns="45720" rIns="91440" bIns="45720" rtlCol="0" anchor="t">
            <a:normAutofit/>
          </a:bodyPr>
          <a:lstStyle/>
          <a:p>
            <a:pPr marL="342900" indent="-342900">
              <a:buChar char="•"/>
            </a:pPr>
            <a:endParaRPr lang="en-US" dirty="0">
              <a:solidFill>
                <a:srgbClr val="404040"/>
              </a:solidFill>
              <a:latin typeface="Century Gothic"/>
              <a:ea typeface="Source Sans Pro"/>
            </a:endParaRPr>
          </a:p>
          <a:p>
            <a:pPr marL="342900" indent="-342900">
              <a:buChar char="•"/>
            </a:pPr>
            <a:endParaRPr lang="en-US" dirty="0">
              <a:ea typeface="Source Sans Pro"/>
            </a:endParaRPr>
          </a:p>
          <a:p>
            <a:pPr marL="342900" indent="-342900">
              <a:buChar char="•"/>
            </a:pPr>
            <a:endParaRPr lang="en-US" dirty="0">
              <a:ea typeface="Source Sans Pro"/>
            </a:endParaRPr>
          </a:p>
          <a:p>
            <a:endParaRPr lang="en-US" dirty="0">
              <a:ea typeface="Source Sans Pro"/>
            </a:endParaRPr>
          </a:p>
        </p:txBody>
      </p:sp>
      <p:sp>
        <p:nvSpPr>
          <p:cNvPr id="6" name="TextBox 5">
            <a:extLst>
              <a:ext uri="{FF2B5EF4-FFF2-40B4-BE49-F238E27FC236}">
                <a16:creationId xmlns:a16="http://schemas.microsoft.com/office/drawing/2014/main" id="{4BA5719F-3491-C1B3-4ACA-DD88B45C3902}"/>
              </a:ext>
            </a:extLst>
          </p:cNvPr>
          <p:cNvSpPr txBox="1"/>
          <p:nvPr/>
        </p:nvSpPr>
        <p:spPr>
          <a:xfrm>
            <a:off x="6081474" y="982721"/>
            <a:ext cx="5647726"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tx1">
                    <a:lumMod val="75000"/>
                    <a:lumOff val="25000"/>
                  </a:schemeClr>
                </a:solidFill>
                <a:latin typeface="Century Gothic"/>
              </a:rPr>
              <a:t>The Agricultural Research Service (ARS)</a:t>
            </a:r>
            <a:r>
              <a:rPr lang="en-US" sz="2400" dirty="0">
                <a:solidFill>
                  <a:schemeClr val="tx1">
                    <a:lumMod val="75000"/>
                    <a:lumOff val="25000"/>
                  </a:schemeClr>
                </a:solidFill>
                <a:latin typeface="Century Gothic"/>
              </a:rPr>
              <a:t> develops applications and technologies for cotton growth and processing.</a:t>
            </a:r>
            <a:endParaRPr lang="en-US" dirty="0">
              <a:solidFill>
                <a:schemeClr val="tx1">
                  <a:lumMod val="75000"/>
                  <a:lumOff val="25000"/>
                </a:schemeClr>
              </a:solidFill>
              <a:latin typeface="Calibri" panose="020F0502020204030204"/>
              <a:ea typeface="Calibri" panose="020F0502020204030204"/>
              <a:cs typeface="Calibri" panose="020F0502020204030204"/>
            </a:endParaRPr>
          </a:p>
          <a:p>
            <a:endParaRPr lang="en-US" sz="2400" dirty="0">
              <a:solidFill>
                <a:schemeClr val="tx1">
                  <a:lumMod val="75000"/>
                  <a:lumOff val="25000"/>
                </a:schemeClr>
              </a:solidFill>
              <a:latin typeface="Century Gothic"/>
            </a:endParaRPr>
          </a:p>
          <a:p>
            <a:r>
              <a:rPr lang="en-US" sz="2400" b="1" dirty="0">
                <a:solidFill>
                  <a:schemeClr val="tx1">
                    <a:lumMod val="75000"/>
                    <a:lumOff val="25000"/>
                  </a:schemeClr>
                </a:solidFill>
                <a:latin typeface="Century Gothic"/>
              </a:rPr>
              <a:t>The Agricultural Marketing Service (AMS)</a:t>
            </a:r>
            <a:r>
              <a:rPr lang="en-US" sz="2400" dirty="0">
                <a:solidFill>
                  <a:schemeClr val="tx1">
                    <a:lumMod val="75000"/>
                    <a:lumOff val="25000"/>
                  </a:schemeClr>
                </a:solidFill>
                <a:latin typeface="Century Gothic"/>
              </a:rPr>
              <a:t> </a:t>
            </a:r>
            <a:r>
              <a:rPr lang="en-US" sz="2400" dirty="0">
                <a:solidFill>
                  <a:schemeClr val="tx1">
                    <a:lumMod val="75000"/>
                    <a:lumOff val="25000"/>
                  </a:schemeClr>
                </a:solidFill>
                <a:latin typeface="Century Gothic"/>
                <a:ea typeface="+mn-lt"/>
                <a:cs typeface="+mn-lt"/>
              </a:rPr>
              <a:t>creates marketing opportunities for cotton fiber products.</a:t>
            </a:r>
            <a:endParaRPr lang="en-US" dirty="0">
              <a:solidFill>
                <a:schemeClr val="tx1">
                  <a:lumMod val="75000"/>
                  <a:lumOff val="25000"/>
                </a:schemeClr>
              </a:solidFill>
              <a:ea typeface="Calibri"/>
              <a:cs typeface="Calibri"/>
            </a:endParaRPr>
          </a:p>
          <a:p>
            <a:endParaRPr lang="en-US" sz="2400" dirty="0">
              <a:solidFill>
                <a:schemeClr val="tx1">
                  <a:lumMod val="75000"/>
                  <a:lumOff val="25000"/>
                </a:schemeClr>
              </a:solidFill>
              <a:latin typeface="Century Gothic"/>
              <a:ea typeface="+mn-lt"/>
              <a:cs typeface="+mn-lt"/>
            </a:endParaRPr>
          </a:p>
          <a:p>
            <a:r>
              <a:rPr lang="en-US" sz="2400" b="1" dirty="0">
                <a:solidFill>
                  <a:schemeClr val="tx1">
                    <a:lumMod val="75000"/>
                    <a:lumOff val="25000"/>
                  </a:schemeClr>
                </a:solidFill>
                <a:latin typeface="Century Gothic"/>
                <a:ea typeface="+mn-lt"/>
                <a:cs typeface="+mn-lt"/>
              </a:rPr>
              <a:t>Cotton Incorporated</a:t>
            </a:r>
            <a:r>
              <a:rPr lang="en-US" sz="2400" dirty="0">
                <a:solidFill>
                  <a:schemeClr val="tx1">
                    <a:lumMod val="75000"/>
                    <a:lumOff val="25000"/>
                  </a:schemeClr>
                </a:solidFill>
                <a:latin typeface="Century Gothic"/>
                <a:ea typeface="+mn-lt"/>
                <a:cs typeface="+mn-lt"/>
              </a:rPr>
              <a:t> helps companies develop and market superior cotton products.</a:t>
            </a:r>
            <a:endParaRPr lang="en-US" sz="2400" dirty="0">
              <a:solidFill>
                <a:schemeClr val="tx1">
                  <a:lumMod val="75000"/>
                  <a:lumOff val="25000"/>
                </a:schemeClr>
              </a:solidFill>
              <a:latin typeface="Century Gothic"/>
            </a:endParaRPr>
          </a:p>
        </p:txBody>
      </p:sp>
      <p:pic>
        <p:nvPicPr>
          <p:cNvPr id="12" name="Picture 11" descr="A blue and green logo&#10;&#10;AI-generated content may be incorrect.">
            <a:extLst>
              <a:ext uri="{FF2B5EF4-FFF2-40B4-BE49-F238E27FC236}">
                <a16:creationId xmlns:a16="http://schemas.microsoft.com/office/drawing/2014/main" id="{91780D80-F6A1-A74B-7F8E-1275CD309496}"/>
              </a:ext>
            </a:extLst>
          </p:cNvPr>
          <p:cNvPicPr>
            <a:picLocks noChangeAspect="1"/>
          </p:cNvPicPr>
          <p:nvPr/>
        </p:nvPicPr>
        <p:blipFill>
          <a:blip r:embed="rId3"/>
          <a:stretch>
            <a:fillRect/>
          </a:stretch>
        </p:blipFill>
        <p:spPr>
          <a:xfrm>
            <a:off x="402407" y="1211116"/>
            <a:ext cx="4521654" cy="3109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1347EA78-9C89-DFD6-6DF1-E65D0A9BF834}"/>
              </a:ext>
            </a:extLst>
          </p:cNvPr>
          <p:cNvSpPr txBox="1"/>
          <p:nvPr/>
        </p:nvSpPr>
        <p:spPr>
          <a:xfrm>
            <a:off x="404931" y="4453495"/>
            <a:ext cx="437781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Century Gothic"/>
              </a:rPr>
              <a:t>Image Credit : United States Department of Agriculture</a:t>
            </a:r>
            <a:endParaRPr lang="en-US" sz="800"/>
          </a:p>
        </p:txBody>
      </p:sp>
    </p:spTree>
    <p:extLst>
      <p:ext uri="{BB962C8B-B14F-4D97-AF65-F5344CB8AC3E}">
        <p14:creationId xmlns:p14="http://schemas.microsoft.com/office/powerpoint/2010/main" val="6191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90FDEB-15F8-2289-47EF-0B9A8763BCDE}"/>
              </a:ext>
            </a:extLst>
          </p:cNvPr>
          <p:cNvSpPr>
            <a:spLocks noGrp="1"/>
          </p:cNvSpPr>
          <p:nvPr>
            <p:ph type="sldNum" sz="quarter" idx="10"/>
          </p:nvPr>
        </p:nvSpPr>
        <p:spPr/>
        <p:txBody>
          <a:bodyPr/>
          <a:lstStyle/>
          <a:p>
            <a:fld id="{9C3AC94F-0BCF-4004-89AE-D672EB8CABD9}" type="slidenum">
              <a:rPr lang="en-US" smtClean="0"/>
              <a:pPr/>
              <a:t>5</a:t>
            </a:fld>
            <a:endParaRPr lang="en-US"/>
          </a:p>
        </p:txBody>
      </p:sp>
      <p:sp>
        <p:nvSpPr>
          <p:cNvPr id="3" name="Text Placeholder 2">
            <a:extLst>
              <a:ext uri="{FF2B5EF4-FFF2-40B4-BE49-F238E27FC236}">
                <a16:creationId xmlns:a16="http://schemas.microsoft.com/office/drawing/2014/main" id="{774765B5-2BD3-D22F-FCBB-5BC3A5148ABB}"/>
              </a:ext>
            </a:extLst>
          </p:cNvPr>
          <p:cNvSpPr>
            <a:spLocks noGrp="1"/>
          </p:cNvSpPr>
          <p:nvPr>
            <p:ph type="body" sz="quarter" idx="17"/>
          </p:nvPr>
        </p:nvSpPr>
        <p:spPr/>
        <p:txBody>
          <a:bodyPr vert="horz" lIns="91440" tIns="45720" rIns="91440" bIns="45720" rtlCol="0" anchor="t">
            <a:noAutofit/>
          </a:bodyPr>
          <a:lstStyle/>
          <a:p>
            <a:r>
              <a:rPr lang="en-US">
                <a:latin typeface="Century Gothic"/>
              </a:rPr>
              <a:t>Objectives</a:t>
            </a:r>
            <a:endParaRPr lang="en-US"/>
          </a:p>
        </p:txBody>
      </p:sp>
      <p:sp>
        <p:nvSpPr>
          <p:cNvPr id="4" name="Text Placeholder 3">
            <a:extLst>
              <a:ext uri="{FF2B5EF4-FFF2-40B4-BE49-F238E27FC236}">
                <a16:creationId xmlns:a16="http://schemas.microsoft.com/office/drawing/2014/main" id="{4B4506CC-E7B9-1B9E-86AE-0AFF897D994D}"/>
              </a:ext>
            </a:extLst>
          </p:cNvPr>
          <p:cNvSpPr>
            <a:spLocks noGrp="1"/>
          </p:cNvSpPr>
          <p:nvPr>
            <p:ph type="body" sz="quarter" idx="18"/>
          </p:nvPr>
        </p:nvSpPr>
        <p:spPr/>
        <p:txBody>
          <a:bodyPr/>
          <a:lstStyle/>
          <a:p>
            <a:r>
              <a:rPr lang="en-US"/>
              <a:t>Texas &amp; Georgia Agriculture</a:t>
            </a:r>
          </a:p>
        </p:txBody>
      </p:sp>
      <p:sp>
        <p:nvSpPr>
          <p:cNvPr id="6" name="Rectangle: Rounded Corners 5">
            <a:extLst>
              <a:ext uri="{FF2B5EF4-FFF2-40B4-BE49-F238E27FC236}">
                <a16:creationId xmlns:a16="http://schemas.microsoft.com/office/drawing/2014/main" id="{7630BAC9-F49F-C7D4-CEF7-E8BA53D70A1B}"/>
              </a:ext>
            </a:extLst>
          </p:cNvPr>
          <p:cNvSpPr/>
          <p:nvPr/>
        </p:nvSpPr>
        <p:spPr>
          <a:xfrm>
            <a:off x="2324101" y="1663700"/>
            <a:ext cx="7543800" cy="863600"/>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tx1">
                    <a:lumMod val="75000"/>
                    <a:lumOff val="25000"/>
                  </a:schemeClr>
                </a:solidFill>
                <a:latin typeface="Century Gothic"/>
              </a:rPr>
              <a:t>Characterize</a:t>
            </a:r>
            <a:r>
              <a:rPr lang="en-US" sz="2000" dirty="0">
                <a:solidFill>
                  <a:schemeClr val="tx1">
                    <a:lumMod val="75000"/>
                    <a:lumOff val="25000"/>
                  </a:schemeClr>
                </a:solidFill>
                <a:latin typeface="Century Gothic"/>
              </a:rPr>
              <a:t> cotton phenology in each region</a:t>
            </a:r>
            <a:endParaRPr lang="en-US" dirty="0">
              <a:solidFill>
                <a:schemeClr val="tx1">
                  <a:lumMod val="75000"/>
                  <a:lumOff val="25000"/>
                </a:schemeClr>
              </a:solidFill>
            </a:endParaRPr>
          </a:p>
        </p:txBody>
      </p:sp>
      <p:sp>
        <p:nvSpPr>
          <p:cNvPr id="7" name="Rectangle: Rounded Corners 6">
            <a:extLst>
              <a:ext uri="{FF2B5EF4-FFF2-40B4-BE49-F238E27FC236}">
                <a16:creationId xmlns:a16="http://schemas.microsoft.com/office/drawing/2014/main" id="{916AA0DA-A450-F61A-99CA-89294E69921D}"/>
              </a:ext>
            </a:extLst>
          </p:cNvPr>
          <p:cNvSpPr/>
          <p:nvPr/>
        </p:nvSpPr>
        <p:spPr>
          <a:xfrm>
            <a:off x="2324100" y="3016250"/>
            <a:ext cx="7543800" cy="825500"/>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baseline="0" dirty="0">
                <a:solidFill>
                  <a:schemeClr val="tx1">
                    <a:lumMod val="75000"/>
                    <a:lumOff val="25000"/>
                  </a:schemeClr>
                </a:solidFill>
                <a:latin typeface="Century Gothic"/>
              </a:rPr>
              <a:t>Identify</a:t>
            </a:r>
            <a:r>
              <a:rPr lang="en-US" sz="2000" b="1" dirty="0">
                <a:solidFill>
                  <a:schemeClr val="tx1">
                    <a:lumMod val="75000"/>
                    <a:lumOff val="25000"/>
                  </a:schemeClr>
                </a:solidFill>
                <a:latin typeface="Century Gothic"/>
              </a:rPr>
              <a:t> </a:t>
            </a:r>
            <a:r>
              <a:rPr lang="en-US" sz="2000" dirty="0">
                <a:solidFill>
                  <a:schemeClr val="tx1">
                    <a:lumMod val="75000"/>
                    <a:lumOff val="25000"/>
                  </a:schemeClr>
                </a:solidFill>
                <a:latin typeface="Century Gothic"/>
              </a:rPr>
              <a:t>key </a:t>
            </a:r>
            <a:r>
              <a:rPr lang="en-US" sz="2000" baseline="0" dirty="0">
                <a:solidFill>
                  <a:schemeClr val="tx1">
                    <a:lumMod val="75000"/>
                    <a:lumOff val="25000"/>
                  </a:schemeClr>
                </a:solidFill>
                <a:latin typeface="Century Gothic"/>
              </a:rPr>
              <a:t>variables </a:t>
            </a:r>
            <a:r>
              <a:rPr lang="en-US" sz="2000" dirty="0">
                <a:solidFill>
                  <a:schemeClr val="tx1">
                    <a:lumMod val="75000"/>
                    <a:lumOff val="25000"/>
                  </a:schemeClr>
                </a:solidFill>
                <a:latin typeface="Century Gothic"/>
              </a:rPr>
              <a:t>associated with cotton</a:t>
            </a:r>
            <a:r>
              <a:rPr lang="en-US" sz="2000" baseline="0" dirty="0">
                <a:solidFill>
                  <a:schemeClr val="tx1">
                    <a:lumMod val="75000"/>
                    <a:lumOff val="25000"/>
                  </a:schemeClr>
                </a:solidFill>
                <a:latin typeface="Century Gothic"/>
              </a:rPr>
              <a:t> quality</a:t>
            </a:r>
            <a:endParaRPr lang="en-US" dirty="0">
              <a:solidFill>
                <a:schemeClr val="tx1">
                  <a:lumMod val="75000"/>
                  <a:lumOff val="25000"/>
                </a:schemeClr>
              </a:solidFill>
            </a:endParaRPr>
          </a:p>
        </p:txBody>
      </p:sp>
      <p:sp>
        <p:nvSpPr>
          <p:cNvPr id="8" name="Rectangle: Rounded Corners 7">
            <a:extLst>
              <a:ext uri="{FF2B5EF4-FFF2-40B4-BE49-F238E27FC236}">
                <a16:creationId xmlns:a16="http://schemas.microsoft.com/office/drawing/2014/main" id="{63894B68-E859-3E62-A326-49E6BE2773C6}"/>
              </a:ext>
            </a:extLst>
          </p:cNvPr>
          <p:cNvSpPr/>
          <p:nvPr/>
        </p:nvSpPr>
        <p:spPr>
          <a:xfrm>
            <a:off x="2324100" y="4243166"/>
            <a:ext cx="7543800" cy="850900"/>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baseline="0" dirty="0">
                <a:solidFill>
                  <a:schemeClr val="tx1">
                    <a:lumMod val="75000"/>
                    <a:lumOff val="25000"/>
                  </a:schemeClr>
                </a:solidFill>
                <a:latin typeface="Century Gothic"/>
              </a:rPr>
              <a:t>Evaluate</a:t>
            </a:r>
            <a:r>
              <a:rPr lang="en-US" sz="2000" baseline="0" dirty="0">
                <a:solidFill>
                  <a:schemeClr val="tx1">
                    <a:lumMod val="75000"/>
                    <a:lumOff val="25000"/>
                  </a:schemeClr>
                </a:solidFill>
                <a:latin typeface="Century Gothic"/>
              </a:rPr>
              <a:t> </a:t>
            </a:r>
            <a:r>
              <a:rPr lang="en-US" sz="2000" dirty="0">
                <a:solidFill>
                  <a:schemeClr val="tx1">
                    <a:lumMod val="75000"/>
                    <a:lumOff val="25000"/>
                  </a:schemeClr>
                </a:solidFill>
                <a:latin typeface="Century Gothic"/>
              </a:rPr>
              <a:t>the relationship</a:t>
            </a:r>
            <a:r>
              <a:rPr lang="en-US" sz="2000" baseline="0" dirty="0">
                <a:solidFill>
                  <a:schemeClr val="tx1">
                    <a:lumMod val="75000"/>
                    <a:lumOff val="25000"/>
                  </a:schemeClr>
                </a:solidFill>
                <a:latin typeface="Century Gothic"/>
              </a:rPr>
              <a:t> between environmental factors and cotton quality</a:t>
            </a:r>
            <a:r>
              <a:rPr lang="en-US" sz="2000" dirty="0">
                <a:solidFill>
                  <a:schemeClr val="tx1">
                    <a:lumMod val="75000"/>
                    <a:lumOff val="25000"/>
                  </a:schemeClr>
                </a:solidFill>
                <a:latin typeface="Century Gothic"/>
              </a:rPr>
              <a:t>/yield</a:t>
            </a:r>
            <a:endParaRPr lang="en-US" dirty="0">
              <a:solidFill>
                <a:schemeClr val="tx1">
                  <a:lumMod val="75000"/>
                  <a:lumOff val="25000"/>
                </a:schemeClr>
              </a:solidFill>
            </a:endParaRPr>
          </a:p>
        </p:txBody>
      </p:sp>
    </p:spTree>
    <p:extLst>
      <p:ext uri="{BB962C8B-B14F-4D97-AF65-F5344CB8AC3E}">
        <p14:creationId xmlns:p14="http://schemas.microsoft.com/office/powerpoint/2010/main" val="3291189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D6F63-6873-FCF7-67E4-7C9899B20D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FB77C1-E9AC-D261-F91D-A77414E6D80B}"/>
              </a:ext>
            </a:extLst>
          </p:cNvPr>
          <p:cNvSpPr>
            <a:spLocks noGrp="1"/>
          </p:cNvSpPr>
          <p:nvPr>
            <p:ph type="sldNum" sz="quarter" idx="10"/>
          </p:nvPr>
        </p:nvSpPr>
        <p:spPr/>
        <p:txBody>
          <a:bodyPr/>
          <a:lstStyle/>
          <a:p>
            <a:fld id="{9C3AC94F-0BCF-4004-89AE-D672EB8CABD9}" type="slidenum">
              <a:rPr lang="en-US" smtClean="0"/>
              <a:pPr/>
              <a:t>6</a:t>
            </a:fld>
            <a:endParaRPr lang="en-US"/>
          </a:p>
        </p:txBody>
      </p:sp>
      <p:sp>
        <p:nvSpPr>
          <p:cNvPr id="5" name="Text Placeholder 4">
            <a:extLst>
              <a:ext uri="{FF2B5EF4-FFF2-40B4-BE49-F238E27FC236}">
                <a16:creationId xmlns:a16="http://schemas.microsoft.com/office/drawing/2014/main" id="{31732D8B-61D9-250C-5A50-75D711510106}"/>
              </a:ext>
            </a:extLst>
          </p:cNvPr>
          <p:cNvSpPr>
            <a:spLocks noGrp="1"/>
          </p:cNvSpPr>
          <p:nvPr>
            <p:ph type="body" sz="quarter" idx="18"/>
          </p:nvPr>
        </p:nvSpPr>
        <p:spPr/>
        <p:txBody>
          <a:bodyPr/>
          <a:lstStyle/>
          <a:p>
            <a:r>
              <a:rPr lang="en-US">
                <a:latin typeface="Century Gothic"/>
              </a:rPr>
              <a:t>Texas &amp; Georgia Agriculture</a:t>
            </a:r>
            <a:endParaRPr lang="en-US"/>
          </a:p>
        </p:txBody>
      </p:sp>
      <p:pic>
        <p:nvPicPr>
          <p:cNvPr id="31" name="Picture 30" descr="A map of different states&#10;&#10;AI-generated content may be incorrect.">
            <a:extLst>
              <a:ext uri="{FF2B5EF4-FFF2-40B4-BE49-F238E27FC236}">
                <a16:creationId xmlns:a16="http://schemas.microsoft.com/office/drawing/2014/main" id="{B8ABA5E2-EBA6-69C0-BF48-22038B442DC3}"/>
              </a:ext>
            </a:extLst>
          </p:cNvPr>
          <p:cNvPicPr>
            <a:picLocks noChangeAspect="1"/>
          </p:cNvPicPr>
          <p:nvPr/>
        </p:nvPicPr>
        <p:blipFill>
          <a:blip r:embed="rId3"/>
          <a:stretch>
            <a:fillRect/>
          </a:stretch>
        </p:blipFill>
        <p:spPr>
          <a:xfrm>
            <a:off x="579550" y="861131"/>
            <a:ext cx="6401616" cy="4946704"/>
          </a:xfrm>
          <a:prstGeom prst="rect">
            <a:avLst/>
          </a:prstGeom>
        </p:spPr>
      </p:pic>
      <p:sp>
        <p:nvSpPr>
          <p:cNvPr id="32" name="TextBox 20">
            <a:extLst>
              <a:ext uri="{FF2B5EF4-FFF2-40B4-BE49-F238E27FC236}">
                <a16:creationId xmlns:a16="http://schemas.microsoft.com/office/drawing/2014/main" id="{24CF8EFD-D768-4B4C-4496-B1BD39DA75E3}"/>
              </a:ext>
            </a:extLst>
          </p:cNvPr>
          <p:cNvSpPr txBox="1"/>
          <p:nvPr/>
        </p:nvSpPr>
        <p:spPr>
          <a:xfrm>
            <a:off x="2789940" y="2401234"/>
            <a:ext cx="47146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latin typeface="Century Gothic"/>
              </a:rPr>
              <a:t>TX</a:t>
            </a:r>
          </a:p>
        </p:txBody>
      </p:sp>
      <p:sp>
        <p:nvSpPr>
          <p:cNvPr id="33" name="TextBox 21">
            <a:extLst>
              <a:ext uri="{FF2B5EF4-FFF2-40B4-BE49-F238E27FC236}">
                <a16:creationId xmlns:a16="http://schemas.microsoft.com/office/drawing/2014/main" id="{7F4DADEB-EEC3-6C30-2DD4-40152390CE6E}"/>
              </a:ext>
            </a:extLst>
          </p:cNvPr>
          <p:cNvSpPr txBox="1"/>
          <p:nvPr/>
        </p:nvSpPr>
        <p:spPr>
          <a:xfrm>
            <a:off x="5686051" y="2010670"/>
            <a:ext cx="516488" cy="338554"/>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latin typeface="Century Gothic"/>
              </a:rPr>
              <a:t>GA</a:t>
            </a:r>
          </a:p>
        </p:txBody>
      </p:sp>
      <p:sp>
        <p:nvSpPr>
          <p:cNvPr id="34" name="TextBox 12">
            <a:extLst>
              <a:ext uri="{FF2B5EF4-FFF2-40B4-BE49-F238E27FC236}">
                <a16:creationId xmlns:a16="http://schemas.microsoft.com/office/drawing/2014/main" id="{65735406-BA26-FDF4-F798-BFB9C8113D22}"/>
              </a:ext>
            </a:extLst>
          </p:cNvPr>
          <p:cNvSpPr txBox="1"/>
          <p:nvPr/>
        </p:nvSpPr>
        <p:spPr>
          <a:xfrm>
            <a:off x="3876416" y="4883494"/>
            <a:ext cx="415301"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Century Gothic"/>
              </a:rPr>
              <a:t>0</a:t>
            </a:r>
          </a:p>
        </p:txBody>
      </p:sp>
      <p:sp>
        <p:nvSpPr>
          <p:cNvPr id="36" name="TextBox 14">
            <a:extLst>
              <a:ext uri="{FF2B5EF4-FFF2-40B4-BE49-F238E27FC236}">
                <a16:creationId xmlns:a16="http://schemas.microsoft.com/office/drawing/2014/main" id="{A03A127F-1956-219C-3508-48A28420E408}"/>
              </a:ext>
            </a:extLst>
          </p:cNvPr>
          <p:cNvSpPr txBox="1"/>
          <p:nvPr/>
        </p:nvSpPr>
        <p:spPr>
          <a:xfrm>
            <a:off x="5139169" y="4881855"/>
            <a:ext cx="43954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Century Gothic"/>
              </a:rPr>
              <a:t>400</a:t>
            </a:r>
          </a:p>
        </p:txBody>
      </p:sp>
      <p:sp>
        <p:nvSpPr>
          <p:cNvPr id="37" name="TextBox 15">
            <a:extLst>
              <a:ext uri="{FF2B5EF4-FFF2-40B4-BE49-F238E27FC236}">
                <a16:creationId xmlns:a16="http://schemas.microsoft.com/office/drawing/2014/main" id="{EDD24071-8870-8F0D-A0D0-A89FC1B11B23}"/>
              </a:ext>
            </a:extLst>
          </p:cNvPr>
          <p:cNvSpPr txBox="1"/>
          <p:nvPr/>
        </p:nvSpPr>
        <p:spPr>
          <a:xfrm>
            <a:off x="6465126" y="4863493"/>
            <a:ext cx="44647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Century Gothic"/>
              </a:rPr>
              <a:t>800</a:t>
            </a:r>
          </a:p>
        </p:txBody>
      </p:sp>
      <p:sp>
        <p:nvSpPr>
          <p:cNvPr id="38" name="TextBox 10">
            <a:extLst>
              <a:ext uri="{FF2B5EF4-FFF2-40B4-BE49-F238E27FC236}">
                <a16:creationId xmlns:a16="http://schemas.microsoft.com/office/drawing/2014/main" id="{F6479D56-9E36-F21F-DD55-B3252EC8BDC6}"/>
              </a:ext>
            </a:extLst>
          </p:cNvPr>
          <p:cNvSpPr txBox="1"/>
          <p:nvPr/>
        </p:nvSpPr>
        <p:spPr>
          <a:xfrm>
            <a:off x="4482564" y="3741093"/>
            <a:ext cx="2445328" cy="29238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latin typeface="Century Gothic"/>
              </a:rPr>
              <a:t>Georgia Districts of Interest</a:t>
            </a:r>
          </a:p>
        </p:txBody>
      </p:sp>
      <p:sp>
        <p:nvSpPr>
          <p:cNvPr id="39" name="TextBox 11">
            <a:extLst>
              <a:ext uri="{FF2B5EF4-FFF2-40B4-BE49-F238E27FC236}">
                <a16:creationId xmlns:a16="http://schemas.microsoft.com/office/drawing/2014/main" id="{053F9B5E-1CF8-69F1-2292-683F6409CF8C}"/>
              </a:ext>
            </a:extLst>
          </p:cNvPr>
          <p:cNvSpPr txBox="1"/>
          <p:nvPr/>
        </p:nvSpPr>
        <p:spPr>
          <a:xfrm>
            <a:off x="4510273" y="4431840"/>
            <a:ext cx="2265219" cy="29238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latin typeface="Century Gothic"/>
              </a:rPr>
              <a:t>Texas Districts of Interest</a:t>
            </a:r>
          </a:p>
        </p:txBody>
      </p:sp>
      <p:sp>
        <p:nvSpPr>
          <p:cNvPr id="40" name="TextBox 22">
            <a:extLst>
              <a:ext uri="{FF2B5EF4-FFF2-40B4-BE49-F238E27FC236}">
                <a16:creationId xmlns:a16="http://schemas.microsoft.com/office/drawing/2014/main" id="{5F518CC7-D1BA-7A2F-3B76-7D82E4DEA0AA}"/>
              </a:ext>
            </a:extLst>
          </p:cNvPr>
          <p:cNvSpPr txBox="1"/>
          <p:nvPr/>
        </p:nvSpPr>
        <p:spPr>
          <a:xfrm>
            <a:off x="1977869" y="1879545"/>
            <a:ext cx="32573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Century Gothic"/>
              </a:rPr>
              <a:t>21</a:t>
            </a:r>
          </a:p>
        </p:txBody>
      </p:sp>
      <p:sp>
        <p:nvSpPr>
          <p:cNvPr id="41" name="TextBox 24">
            <a:extLst>
              <a:ext uri="{FF2B5EF4-FFF2-40B4-BE49-F238E27FC236}">
                <a16:creationId xmlns:a16="http://schemas.microsoft.com/office/drawing/2014/main" id="{F7D305FA-6A7B-3418-6015-656DE4991312}"/>
              </a:ext>
            </a:extLst>
          </p:cNvPr>
          <p:cNvSpPr txBox="1"/>
          <p:nvPr/>
        </p:nvSpPr>
        <p:spPr>
          <a:xfrm>
            <a:off x="1536013" y="2192130"/>
            <a:ext cx="32573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Century Gothic"/>
              </a:rPr>
              <a:t>12</a:t>
            </a:r>
          </a:p>
        </p:txBody>
      </p:sp>
      <p:sp>
        <p:nvSpPr>
          <p:cNvPr id="42" name="TextBox 25">
            <a:extLst>
              <a:ext uri="{FF2B5EF4-FFF2-40B4-BE49-F238E27FC236}">
                <a16:creationId xmlns:a16="http://schemas.microsoft.com/office/drawing/2014/main" id="{CB53DEA4-0771-9E03-8388-23F10D90B1B3}"/>
              </a:ext>
            </a:extLst>
          </p:cNvPr>
          <p:cNvSpPr txBox="1"/>
          <p:nvPr/>
        </p:nvSpPr>
        <p:spPr>
          <a:xfrm>
            <a:off x="1973804" y="2759784"/>
            <a:ext cx="353439"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Century Gothic"/>
              </a:rPr>
              <a:t>70</a:t>
            </a:r>
          </a:p>
        </p:txBody>
      </p:sp>
      <p:sp>
        <p:nvSpPr>
          <p:cNvPr id="43" name="TextBox 26">
            <a:extLst>
              <a:ext uri="{FF2B5EF4-FFF2-40B4-BE49-F238E27FC236}">
                <a16:creationId xmlns:a16="http://schemas.microsoft.com/office/drawing/2014/main" id="{739BA711-9BD2-FB11-CD13-5FF9C4FE8E67}"/>
              </a:ext>
            </a:extLst>
          </p:cNvPr>
          <p:cNvSpPr txBox="1"/>
          <p:nvPr/>
        </p:nvSpPr>
        <p:spPr>
          <a:xfrm>
            <a:off x="1227214" y="2737379"/>
            <a:ext cx="32573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Century Gothic"/>
              </a:rPr>
              <a:t>60</a:t>
            </a:r>
          </a:p>
        </p:txBody>
      </p:sp>
      <p:sp>
        <p:nvSpPr>
          <p:cNvPr id="44" name="TextBox 22">
            <a:extLst>
              <a:ext uri="{FF2B5EF4-FFF2-40B4-BE49-F238E27FC236}">
                <a16:creationId xmlns:a16="http://schemas.microsoft.com/office/drawing/2014/main" id="{E0C3D3F4-86CA-D58E-235D-FE423077A408}"/>
              </a:ext>
            </a:extLst>
          </p:cNvPr>
          <p:cNvSpPr txBox="1"/>
          <p:nvPr/>
        </p:nvSpPr>
        <p:spPr>
          <a:xfrm>
            <a:off x="1990384" y="2247280"/>
            <a:ext cx="325730" cy="24622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Century Gothic"/>
              </a:rPr>
              <a:t>22</a:t>
            </a:r>
          </a:p>
        </p:txBody>
      </p:sp>
      <p:sp>
        <p:nvSpPr>
          <p:cNvPr id="45" name="TextBox 22">
            <a:extLst>
              <a:ext uri="{FF2B5EF4-FFF2-40B4-BE49-F238E27FC236}">
                <a16:creationId xmlns:a16="http://schemas.microsoft.com/office/drawing/2014/main" id="{07B520FC-D25E-7D6F-E9F7-4CCD580B7873}"/>
              </a:ext>
            </a:extLst>
          </p:cNvPr>
          <p:cNvSpPr txBox="1"/>
          <p:nvPr/>
        </p:nvSpPr>
        <p:spPr>
          <a:xfrm>
            <a:off x="5664549" y="2531294"/>
            <a:ext cx="325730" cy="24622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Century Gothic"/>
              </a:rPr>
              <a:t>70</a:t>
            </a:r>
          </a:p>
        </p:txBody>
      </p:sp>
      <p:sp>
        <p:nvSpPr>
          <p:cNvPr id="46" name="TextBox 22">
            <a:extLst>
              <a:ext uri="{FF2B5EF4-FFF2-40B4-BE49-F238E27FC236}">
                <a16:creationId xmlns:a16="http://schemas.microsoft.com/office/drawing/2014/main" id="{83C594D2-3E1A-13AC-9458-CD2E4A53DEEF}"/>
              </a:ext>
            </a:extLst>
          </p:cNvPr>
          <p:cNvSpPr txBox="1"/>
          <p:nvPr/>
        </p:nvSpPr>
        <p:spPr>
          <a:xfrm>
            <a:off x="5966797" y="2547618"/>
            <a:ext cx="325730" cy="24622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Century Gothic"/>
              </a:rPr>
              <a:t>80</a:t>
            </a:r>
          </a:p>
        </p:txBody>
      </p:sp>
      <p:sp>
        <p:nvSpPr>
          <p:cNvPr id="47" name="TextBox 22">
            <a:extLst>
              <a:ext uri="{FF2B5EF4-FFF2-40B4-BE49-F238E27FC236}">
                <a16:creationId xmlns:a16="http://schemas.microsoft.com/office/drawing/2014/main" id="{9E18C411-A8FA-C92A-7A80-256E22AB0DB5}"/>
              </a:ext>
            </a:extLst>
          </p:cNvPr>
          <p:cNvSpPr txBox="1"/>
          <p:nvPr/>
        </p:nvSpPr>
        <p:spPr>
          <a:xfrm>
            <a:off x="6296851" y="2551285"/>
            <a:ext cx="325730" cy="24622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Century Gothic"/>
              </a:rPr>
              <a:t>90</a:t>
            </a:r>
          </a:p>
        </p:txBody>
      </p:sp>
      <p:pic>
        <p:nvPicPr>
          <p:cNvPr id="48" name="Picture 47" descr="A black background with a black square&#10;&#10;Description automatically generated with medium confidence">
            <a:extLst>
              <a:ext uri="{FF2B5EF4-FFF2-40B4-BE49-F238E27FC236}">
                <a16:creationId xmlns:a16="http://schemas.microsoft.com/office/drawing/2014/main" id="{6A7ABABB-D041-9E7E-5C51-741AFD05BE23}"/>
              </a:ext>
            </a:extLst>
          </p:cNvPr>
          <p:cNvPicPr>
            <a:picLocks noChangeAspect="1"/>
          </p:cNvPicPr>
          <p:nvPr/>
        </p:nvPicPr>
        <p:blipFill>
          <a:blip r:embed="rId4"/>
          <a:stretch>
            <a:fillRect/>
          </a:stretch>
        </p:blipFill>
        <p:spPr>
          <a:xfrm>
            <a:off x="1077311" y="4977843"/>
            <a:ext cx="280063" cy="484548"/>
          </a:xfrm>
          <a:prstGeom prst="rect">
            <a:avLst/>
          </a:prstGeom>
        </p:spPr>
      </p:pic>
      <p:sp>
        <p:nvSpPr>
          <p:cNvPr id="49" name="TextBox 32">
            <a:extLst>
              <a:ext uri="{FF2B5EF4-FFF2-40B4-BE49-F238E27FC236}">
                <a16:creationId xmlns:a16="http://schemas.microsoft.com/office/drawing/2014/main" id="{3EA18B66-8776-6BAA-7694-3020A9DE9AB7}"/>
              </a:ext>
            </a:extLst>
          </p:cNvPr>
          <p:cNvSpPr txBox="1"/>
          <p:nvPr/>
        </p:nvSpPr>
        <p:spPr>
          <a:xfrm>
            <a:off x="1085527" y="4749138"/>
            <a:ext cx="279244" cy="24622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Century Gothic"/>
              </a:rPr>
              <a:t>N</a:t>
            </a:r>
            <a:endParaRPr lang="en-US" sz="1200">
              <a:latin typeface="Century Gothic"/>
            </a:endParaRPr>
          </a:p>
        </p:txBody>
      </p:sp>
      <p:sp>
        <p:nvSpPr>
          <p:cNvPr id="50" name="TextBox 1">
            <a:extLst>
              <a:ext uri="{FF2B5EF4-FFF2-40B4-BE49-F238E27FC236}">
                <a16:creationId xmlns:a16="http://schemas.microsoft.com/office/drawing/2014/main" id="{452E0232-1479-0C6E-F1C7-D80F1B4A9F2D}"/>
              </a:ext>
            </a:extLst>
          </p:cNvPr>
          <p:cNvSpPr txBox="1"/>
          <p:nvPr/>
        </p:nvSpPr>
        <p:spPr>
          <a:xfrm>
            <a:off x="571853" y="5823758"/>
            <a:ext cx="6206835"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latin typeface="Century Gothic"/>
              </a:rPr>
              <a:t>Basemap credits: </a:t>
            </a:r>
            <a:r>
              <a:rPr lang="en-US" sz="800">
                <a:solidFill>
                  <a:srgbClr val="4C4C4C"/>
                </a:solidFill>
                <a:latin typeface="Century Gothic"/>
                <a:ea typeface="+mn-lt"/>
                <a:cs typeface="+mn-lt"/>
              </a:rPr>
              <a:t>Esri, TomTom, Garmin, FAO, NOAA, USGS, © OpenStreetMap contributors, and the GIS User Community</a:t>
            </a:r>
            <a:endParaRPr lang="en-US" sz="800">
              <a:latin typeface="Century Gothic"/>
            </a:endParaRPr>
          </a:p>
        </p:txBody>
      </p:sp>
      <p:sp>
        <p:nvSpPr>
          <p:cNvPr id="51" name="TextBox 2">
            <a:extLst>
              <a:ext uri="{FF2B5EF4-FFF2-40B4-BE49-F238E27FC236}">
                <a16:creationId xmlns:a16="http://schemas.microsoft.com/office/drawing/2014/main" id="{DA28D69B-263C-230E-3CCA-E57C8CAD1023}"/>
              </a:ext>
            </a:extLst>
          </p:cNvPr>
          <p:cNvSpPr txBox="1"/>
          <p:nvPr/>
        </p:nvSpPr>
        <p:spPr>
          <a:xfrm>
            <a:off x="5077350" y="5463864"/>
            <a:ext cx="84940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a:latin typeface="Century Gothic"/>
              </a:rPr>
              <a:t>Miles</a:t>
            </a:r>
          </a:p>
        </p:txBody>
      </p:sp>
      <p:sp>
        <p:nvSpPr>
          <p:cNvPr id="9" name="Text Placeholder 2">
            <a:extLst>
              <a:ext uri="{FF2B5EF4-FFF2-40B4-BE49-F238E27FC236}">
                <a16:creationId xmlns:a16="http://schemas.microsoft.com/office/drawing/2014/main" id="{3A1D1027-64A4-3982-CFF5-8A8D2CBB2ED5}"/>
              </a:ext>
            </a:extLst>
          </p:cNvPr>
          <p:cNvSpPr txBox="1">
            <a:spLocks/>
          </p:cNvSpPr>
          <p:nvPr/>
        </p:nvSpPr>
        <p:spPr>
          <a:xfrm>
            <a:off x="213809" y="264411"/>
            <a:ext cx="11759238" cy="584968"/>
          </a:xfrm>
          <a:prstGeom prst="rect">
            <a:avLst/>
          </a:prstGeom>
        </p:spPr>
        <p:txBody>
          <a:bodyPr vert="horz" lIns="91440" tIns="45720" rIns="91440" bIns="45720" rtlCol="0" anchor="t">
            <a:noAutofit/>
          </a:bodyPr>
          <a:lstStyle>
            <a:lvl1pPr marL="0" indent="0" algn="l" defTabSz="0" rtl="0" eaLnBrk="1" latinLnBrk="0" hangingPunct="1">
              <a:lnSpc>
                <a:spcPct val="90000"/>
              </a:lnSpc>
              <a:spcBef>
                <a:spcPts val="1000"/>
              </a:spcBef>
              <a:buFont typeface="Arial" panose="020B0604020202020204" pitchFamily="34" charset="0"/>
              <a:buNone/>
              <a:defRPr sz="3200" b="1" kern="1200">
                <a:solidFill>
                  <a:srgbClr val="D2672B"/>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entury Gothic"/>
              </a:rPr>
              <a:t>Study Area</a:t>
            </a:r>
            <a:endParaRPr lang="en-US"/>
          </a:p>
        </p:txBody>
      </p:sp>
      <p:sp>
        <p:nvSpPr>
          <p:cNvPr id="18" name="TextBox 17">
            <a:extLst>
              <a:ext uri="{FF2B5EF4-FFF2-40B4-BE49-F238E27FC236}">
                <a16:creationId xmlns:a16="http://schemas.microsoft.com/office/drawing/2014/main" id="{D816DFCE-8AB0-1BDC-8A13-6467CA7FF713}"/>
              </a:ext>
            </a:extLst>
          </p:cNvPr>
          <p:cNvSpPr txBox="1"/>
          <p:nvPr/>
        </p:nvSpPr>
        <p:spPr>
          <a:xfrm>
            <a:off x="7779598" y="3109409"/>
            <a:ext cx="339056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tx1">
                    <a:lumMod val="76000"/>
                    <a:lumOff val="24000"/>
                  </a:schemeClr>
                </a:solidFill>
                <a:latin typeface="Century Gothic"/>
              </a:rPr>
              <a:t>Texas &amp; Georgia </a:t>
            </a:r>
          </a:p>
          <a:p>
            <a:pPr algn="ctr"/>
            <a:r>
              <a:rPr lang="en-US" dirty="0">
                <a:solidFill>
                  <a:schemeClr val="tx1">
                    <a:lumMod val="76000"/>
                    <a:lumOff val="24000"/>
                  </a:schemeClr>
                </a:solidFill>
                <a:latin typeface="Century Gothic"/>
              </a:rPr>
              <a:t>~50% of Domestic Production</a:t>
            </a:r>
            <a:endParaRPr lang="en-US" b="1" dirty="0">
              <a:solidFill>
                <a:schemeClr val="tx1">
                  <a:lumMod val="76000"/>
                  <a:lumOff val="24000"/>
                </a:schemeClr>
              </a:solidFill>
            </a:endParaRPr>
          </a:p>
        </p:txBody>
      </p:sp>
      <p:sp>
        <p:nvSpPr>
          <p:cNvPr id="2" name="Rectangle 1">
            <a:extLst>
              <a:ext uri="{FF2B5EF4-FFF2-40B4-BE49-F238E27FC236}">
                <a16:creationId xmlns:a16="http://schemas.microsoft.com/office/drawing/2014/main" id="{6E7A93A1-BC34-F2D8-8C2B-637C9B82D0FC}"/>
              </a:ext>
            </a:extLst>
          </p:cNvPr>
          <p:cNvSpPr/>
          <p:nvPr/>
        </p:nvSpPr>
        <p:spPr>
          <a:xfrm>
            <a:off x="4041493" y="3742481"/>
            <a:ext cx="356886" cy="308658"/>
          </a:xfrm>
          <a:prstGeom prst="rect">
            <a:avLst/>
          </a:prstGeom>
          <a:solidFill>
            <a:srgbClr val="C7E5FD"/>
          </a:solid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E6E68E7-1F50-69D9-84A6-423C5D1A3011}"/>
              </a:ext>
            </a:extLst>
          </p:cNvPr>
          <p:cNvSpPr/>
          <p:nvPr/>
        </p:nvSpPr>
        <p:spPr>
          <a:xfrm>
            <a:off x="4041492" y="4421854"/>
            <a:ext cx="356886" cy="308658"/>
          </a:xfrm>
          <a:prstGeom prst="rect">
            <a:avLst/>
          </a:prstGeom>
          <a:solidFill>
            <a:srgbClr val="E9FFBE"/>
          </a:solid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Pie chart with solid fill">
            <a:extLst>
              <a:ext uri="{FF2B5EF4-FFF2-40B4-BE49-F238E27FC236}">
                <a16:creationId xmlns:a16="http://schemas.microsoft.com/office/drawing/2014/main" id="{FBBFDAE9-47D7-87E9-D3EC-F17B202F0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7681" y="2113311"/>
            <a:ext cx="914400" cy="914400"/>
          </a:xfrm>
          <a:prstGeom prst="rect">
            <a:avLst/>
          </a:prstGeom>
        </p:spPr>
      </p:pic>
    </p:spTree>
    <p:extLst>
      <p:ext uri="{BB962C8B-B14F-4D97-AF65-F5344CB8AC3E}">
        <p14:creationId xmlns:p14="http://schemas.microsoft.com/office/powerpoint/2010/main" val="3023673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BA4A8B-176E-9B35-DDC3-2F6D8712DFB0}"/>
              </a:ext>
            </a:extLst>
          </p:cNvPr>
          <p:cNvSpPr>
            <a:spLocks noGrp="1"/>
          </p:cNvSpPr>
          <p:nvPr>
            <p:ph type="sldNum" sz="quarter" idx="10"/>
          </p:nvPr>
        </p:nvSpPr>
        <p:spPr/>
        <p:txBody>
          <a:bodyPr/>
          <a:lstStyle/>
          <a:p>
            <a:fld id="{9C3AC94F-0BCF-4004-89AE-D672EB8CABD9}" type="slidenum">
              <a:rPr lang="en-US" smtClean="0"/>
              <a:pPr/>
              <a:t>7</a:t>
            </a:fld>
            <a:endParaRPr lang="en-US"/>
          </a:p>
        </p:txBody>
      </p:sp>
      <p:sp>
        <p:nvSpPr>
          <p:cNvPr id="3" name="Text Placeholder 2">
            <a:extLst>
              <a:ext uri="{FF2B5EF4-FFF2-40B4-BE49-F238E27FC236}">
                <a16:creationId xmlns:a16="http://schemas.microsoft.com/office/drawing/2014/main" id="{7E180F4D-C78F-8C48-8FDE-8C34246355A0}"/>
              </a:ext>
            </a:extLst>
          </p:cNvPr>
          <p:cNvSpPr>
            <a:spLocks noGrp="1"/>
          </p:cNvSpPr>
          <p:nvPr>
            <p:ph type="body" sz="quarter" idx="17"/>
          </p:nvPr>
        </p:nvSpPr>
        <p:spPr/>
        <p:txBody>
          <a:bodyPr vert="horz" lIns="91440" tIns="45720" rIns="91440" bIns="45720" rtlCol="0" anchor="t">
            <a:noAutofit/>
          </a:bodyPr>
          <a:lstStyle/>
          <a:p>
            <a:r>
              <a:rPr lang="en-US">
                <a:latin typeface="Century Gothic"/>
              </a:rPr>
              <a:t>Earth Observations</a:t>
            </a:r>
            <a:endParaRPr lang="en-US"/>
          </a:p>
        </p:txBody>
      </p:sp>
      <p:sp>
        <p:nvSpPr>
          <p:cNvPr id="4" name="Text Placeholder 3">
            <a:extLst>
              <a:ext uri="{FF2B5EF4-FFF2-40B4-BE49-F238E27FC236}">
                <a16:creationId xmlns:a16="http://schemas.microsoft.com/office/drawing/2014/main" id="{523168F4-FE48-D230-3954-AD44585B895F}"/>
              </a:ext>
            </a:extLst>
          </p:cNvPr>
          <p:cNvSpPr>
            <a:spLocks noGrp="1"/>
          </p:cNvSpPr>
          <p:nvPr>
            <p:ph type="body" sz="quarter" idx="18"/>
          </p:nvPr>
        </p:nvSpPr>
        <p:spPr/>
        <p:txBody>
          <a:bodyPr/>
          <a:lstStyle/>
          <a:p>
            <a:r>
              <a:rPr lang="en-US"/>
              <a:t>Texas &amp; Georgia Agriculture</a:t>
            </a:r>
          </a:p>
        </p:txBody>
      </p:sp>
      <p:sp>
        <p:nvSpPr>
          <p:cNvPr id="9" name="TextBox 8">
            <a:extLst>
              <a:ext uri="{FF2B5EF4-FFF2-40B4-BE49-F238E27FC236}">
                <a16:creationId xmlns:a16="http://schemas.microsoft.com/office/drawing/2014/main" id="{57001C57-137D-0956-8B28-318C167460F2}"/>
              </a:ext>
            </a:extLst>
          </p:cNvPr>
          <p:cNvSpPr txBox="1"/>
          <p:nvPr/>
        </p:nvSpPr>
        <p:spPr>
          <a:xfrm>
            <a:off x="9074537" y="5127911"/>
            <a:ext cx="26241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6000"/>
                    <a:lumOff val="24000"/>
                  </a:schemeClr>
                </a:solidFill>
                <a:latin typeface="Century Gothic"/>
                <a:ea typeface="Calibri"/>
                <a:cs typeface="Calibri"/>
              </a:rPr>
              <a:t>Landsat 9 OLI-2</a:t>
            </a:r>
            <a:endParaRPr lang="en-US">
              <a:solidFill>
                <a:schemeClr val="tx1">
                  <a:lumMod val="76000"/>
                  <a:lumOff val="24000"/>
                </a:schemeClr>
              </a:solidFill>
            </a:endParaRPr>
          </a:p>
        </p:txBody>
      </p:sp>
      <p:sp>
        <p:nvSpPr>
          <p:cNvPr id="11" name="TextBox 10">
            <a:extLst>
              <a:ext uri="{FF2B5EF4-FFF2-40B4-BE49-F238E27FC236}">
                <a16:creationId xmlns:a16="http://schemas.microsoft.com/office/drawing/2014/main" id="{F33E0630-9099-64B8-7647-0F78FF880DB0}"/>
              </a:ext>
            </a:extLst>
          </p:cNvPr>
          <p:cNvSpPr txBox="1"/>
          <p:nvPr/>
        </p:nvSpPr>
        <p:spPr>
          <a:xfrm>
            <a:off x="1765422" y="51351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6000"/>
                    <a:lumOff val="24000"/>
                  </a:schemeClr>
                </a:solidFill>
                <a:latin typeface="Century Gothic"/>
              </a:rPr>
              <a:t>Landsat 8 OLI</a:t>
            </a:r>
            <a:endParaRPr lang="en-US">
              <a:solidFill>
                <a:schemeClr val="tx1">
                  <a:lumMod val="76000"/>
                  <a:lumOff val="24000"/>
                </a:schemeClr>
              </a:solidFill>
            </a:endParaRPr>
          </a:p>
        </p:txBody>
      </p:sp>
      <p:sp>
        <p:nvSpPr>
          <p:cNvPr id="12" name="TextBox 11">
            <a:extLst>
              <a:ext uri="{FF2B5EF4-FFF2-40B4-BE49-F238E27FC236}">
                <a16:creationId xmlns:a16="http://schemas.microsoft.com/office/drawing/2014/main" id="{7249D276-BE80-AF81-9B34-C33B60DB261F}"/>
              </a:ext>
            </a:extLst>
          </p:cNvPr>
          <p:cNvSpPr txBox="1"/>
          <p:nvPr/>
        </p:nvSpPr>
        <p:spPr>
          <a:xfrm>
            <a:off x="4548852" y="3171106"/>
            <a:ext cx="16648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D3D3D"/>
                </a:solidFill>
                <a:latin typeface="Century Gothic"/>
              </a:rPr>
              <a:t>SMAP</a:t>
            </a:r>
            <a:endParaRPr lang="en-US"/>
          </a:p>
        </p:txBody>
      </p:sp>
      <p:pic>
        <p:nvPicPr>
          <p:cNvPr id="14" name="Picture 13" descr="A satellite in space&#10;&#10;AI-generated content may be incorrect.">
            <a:extLst>
              <a:ext uri="{FF2B5EF4-FFF2-40B4-BE49-F238E27FC236}">
                <a16:creationId xmlns:a16="http://schemas.microsoft.com/office/drawing/2014/main" id="{829FD795-57C9-8F48-7B2E-D62F8C3D34C9}"/>
              </a:ext>
            </a:extLst>
          </p:cNvPr>
          <p:cNvPicPr>
            <a:picLocks noChangeAspect="1"/>
          </p:cNvPicPr>
          <p:nvPr/>
        </p:nvPicPr>
        <p:blipFill>
          <a:blip r:embed="rId3"/>
          <a:stretch>
            <a:fillRect/>
          </a:stretch>
        </p:blipFill>
        <p:spPr>
          <a:xfrm>
            <a:off x="6567755" y="3862560"/>
            <a:ext cx="3461334" cy="1969700"/>
          </a:xfrm>
          <a:prstGeom prst="rect">
            <a:avLst/>
          </a:prstGeom>
        </p:spPr>
      </p:pic>
      <p:pic>
        <p:nvPicPr>
          <p:cNvPr id="15" name="Picture 14" descr="A satellite in the sky&#10;&#10;AI-generated content may be incorrect.">
            <a:extLst>
              <a:ext uri="{FF2B5EF4-FFF2-40B4-BE49-F238E27FC236}">
                <a16:creationId xmlns:a16="http://schemas.microsoft.com/office/drawing/2014/main" id="{1F6836D5-A586-795D-3BEB-0635F5944754}"/>
              </a:ext>
            </a:extLst>
          </p:cNvPr>
          <p:cNvPicPr>
            <a:picLocks noChangeAspect="1"/>
          </p:cNvPicPr>
          <p:nvPr/>
        </p:nvPicPr>
        <p:blipFill>
          <a:blip r:embed="rId4"/>
          <a:stretch>
            <a:fillRect/>
          </a:stretch>
        </p:blipFill>
        <p:spPr>
          <a:xfrm>
            <a:off x="4894958" y="374399"/>
            <a:ext cx="2634797" cy="3140975"/>
          </a:xfrm>
          <a:prstGeom prst="rect">
            <a:avLst/>
          </a:prstGeom>
        </p:spPr>
      </p:pic>
      <p:sp>
        <p:nvSpPr>
          <p:cNvPr id="17" name="TextBox 16">
            <a:extLst>
              <a:ext uri="{FF2B5EF4-FFF2-40B4-BE49-F238E27FC236}">
                <a16:creationId xmlns:a16="http://schemas.microsoft.com/office/drawing/2014/main" id="{3C5C7273-19C5-B1A1-729E-77EE38D713CE}"/>
              </a:ext>
            </a:extLst>
          </p:cNvPr>
          <p:cNvSpPr txBox="1"/>
          <p:nvPr/>
        </p:nvSpPr>
        <p:spPr>
          <a:xfrm>
            <a:off x="554966" y="317110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D3D3D"/>
                </a:solidFill>
                <a:latin typeface="Century Gothic"/>
              </a:rPr>
              <a:t>Sentinel-2 MSI</a:t>
            </a:r>
            <a:endParaRPr lang="en-US" sz="2000"/>
          </a:p>
        </p:txBody>
      </p:sp>
      <p:pic>
        <p:nvPicPr>
          <p:cNvPr id="18" name="Picture 17" descr="A satellite in space&#10;&#10;AI-generated content may be incorrect.">
            <a:extLst>
              <a:ext uri="{FF2B5EF4-FFF2-40B4-BE49-F238E27FC236}">
                <a16:creationId xmlns:a16="http://schemas.microsoft.com/office/drawing/2014/main" id="{1F4D3313-D05B-597C-0F21-4C55D87BDCE0}"/>
              </a:ext>
            </a:extLst>
          </p:cNvPr>
          <p:cNvPicPr>
            <a:picLocks noChangeAspect="1"/>
          </p:cNvPicPr>
          <p:nvPr/>
        </p:nvPicPr>
        <p:blipFill>
          <a:blip r:embed="rId5"/>
          <a:stretch>
            <a:fillRect/>
          </a:stretch>
        </p:blipFill>
        <p:spPr>
          <a:xfrm>
            <a:off x="2611420" y="3800766"/>
            <a:ext cx="3263662" cy="1727853"/>
          </a:xfrm>
          <a:prstGeom prst="rect">
            <a:avLst/>
          </a:prstGeom>
        </p:spPr>
      </p:pic>
      <p:sp>
        <p:nvSpPr>
          <p:cNvPr id="19" name="TextBox 18">
            <a:extLst>
              <a:ext uri="{FF2B5EF4-FFF2-40B4-BE49-F238E27FC236}">
                <a16:creationId xmlns:a16="http://schemas.microsoft.com/office/drawing/2014/main" id="{26091A04-592B-6EC6-A95A-1D0DDCBE57B9}"/>
              </a:ext>
            </a:extLst>
          </p:cNvPr>
          <p:cNvSpPr txBox="1"/>
          <p:nvPr/>
        </p:nvSpPr>
        <p:spPr>
          <a:xfrm>
            <a:off x="-1783" y="5895198"/>
            <a:ext cx="44638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3D3D3D"/>
                </a:solidFill>
                <a:latin typeface="Century Gothic"/>
              </a:rPr>
              <a:t>I</a:t>
            </a:r>
            <a:r>
              <a:rPr lang="en-US" sz="800">
                <a:solidFill>
                  <a:srgbClr val="3D3D3D"/>
                </a:solidFill>
                <a:latin typeface="Century Gothic"/>
              </a:rPr>
              <a:t>mage Credits: Rama (Sentinel-2 MSI), NASA (all others)</a:t>
            </a:r>
            <a:endParaRPr lang="en-US" sz="800"/>
          </a:p>
        </p:txBody>
      </p:sp>
      <p:pic>
        <p:nvPicPr>
          <p:cNvPr id="21" name="Picture 20">
            <a:extLst>
              <a:ext uri="{FF2B5EF4-FFF2-40B4-BE49-F238E27FC236}">
                <a16:creationId xmlns:a16="http://schemas.microsoft.com/office/drawing/2014/main" id="{E893642A-1A6F-E401-0E9F-0B492D0C1B49}"/>
              </a:ext>
            </a:extLst>
          </p:cNvPr>
          <p:cNvPicPr>
            <a:picLocks noChangeAspect="1"/>
          </p:cNvPicPr>
          <p:nvPr/>
        </p:nvPicPr>
        <p:blipFill>
          <a:blip r:embed="rId6"/>
          <a:stretch>
            <a:fillRect/>
          </a:stretch>
        </p:blipFill>
        <p:spPr>
          <a:xfrm>
            <a:off x="174762" y="851963"/>
            <a:ext cx="3117690" cy="2185359"/>
          </a:xfrm>
          <a:prstGeom prst="rect">
            <a:avLst/>
          </a:prstGeom>
        </p:spPr>
      </p:pic>
      <p:pic>
        <p:nvPicPr>
          <p:cNvPr id="6" name="Picture 5" descr="A satellite in space with a satellite dish&#10;&#10;AI-generated content may be incorrect.">
            <a:extLst>
              <a:ext uri="{FF2B5EF4-FFF2-40B4-BE49-F238E27FC236}">
                <a16:creationId xmlns:a16="http://schemas.microsoft.com/office/drawing/2014/main" id="{FD1D3AD1-DD51-55C1-3FBF-038D460EF61B}"/>
              </a:ext>
            </a:extLst>
          </p:cNvPr>
          <p:cNvPicPr>
            <a:picLocks noChangeAspect="1"/>
          </p:cNvPicPr>
          <p:nvPr/>
        </p:nvPicPr>
        <p:blipFill>
          <a:blip r:embed="rId7"/>
          <a:stretch>
            <a:fillRect/>
          </a:stretch>
        </p:blipFill>
        <p:spPr>
          <a:xfrm>
            <a:off x="8599170" y="852728"/>
            <a:ext cx="2857500" cy="2190750"/>
          </a:xfrm>
          <a:prstGeom prst="rect">
            <a:avLst/>
          </a:prstGeom>
        </p:spPr>
      </p:pic>
      <p:sp>
        <p:nvSpPr>
          <p:cNvPr id="7" name="TextBox 6">
            <a:extLst>
              <a:ext uri="{FF2B5EF4-FFF2-40B4-BE49-F238E27FC236}">
                <a16:creationId xmlns:a16="http://schemas.microsoft.com/office/drawing/2014/main" id="{FFEEA78D-641C-D333-7735-89D49DCAE938}"/>
              </a:ext>
            </a:extLst>
          </p:cNvPr>
          <p:cNvSpPr txBox="1"/>
          <p:nvPr/>
        </p:nvSpPr>
        <p:spPr>
          <a:xfrm>
            <a:off x="9233285" y="311174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3D3D3D"/>
                </a:solidFill>
                <a:latin typeface="Century Gothic"/>
              </a:rPr>
              <a:t>GPM</a:t>
            </a:r>
            <a:endParaRPr lang="en-US"/>
          </a:p>
        </p:txBody>
      </p:sp>
    </p:spTree>
    <p:extLst>
      <p:ext uri="{BB962C8B-B14F-4D97-AF65-F5344CB8AC3E}">
        <p14:creationId xmlns:p14="http://schemas.microsoft.com/office/powerpoint/2010/main" val="3875051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7ABF88-7292-95D5-6D86-05D504B564DF}"/>
              </a:ext>
            </a:extLst>
          </p:cNvPr>
          <p:cNvSpPr>
            <a:spLocks noGrp="1"/>
          </p:cNvSpPr>
          <p:nvPr>
            <p:ph type="sldNum" sz="quarter" idx="10"/>
          </p:nvPr>
        </p:nvSpPr>
        <p:spPr/>
        <p:txBody>
          <a:bodyPr/>
          <a:lstStyle/>
          <a:p>
            <a:fld id="{9C3AC94F-0BCF-4004-89AE-D672EB8CABD9}" type="slidenum">
              <a:rPr lang="en-US" smtClean="0"/>
              <a:pPr/>
              <a:t>8</a:t>
            </a:fld>
            <a:endParaRPr lang="en-US"/>
          </a:p>
        </p:txBody>
      </p:sp>
      <p:sp>
        <p:nvSpPr>
          <p:cNvPr id="3" name="Text Placeholder 2">
            <a:extLst>
              <a:ext uri="{FF2B5EF4-FFF2-40B4-BE49-F238E27FC236}">
                <a16:creationId xmlns:a16="http://schemas.microsoft.com/office/drawing/2014/main" id="{DB31F121-9BB9-39FD-A102-20DC9187600C}"/>
              </a:ext>
            </a:extLst>
          </p:cNvPr>
          <p:cNvSpPr>
            <a:spLocks noGrp="1"/>
          </p:cNvSpPr>
          <p:nvPr>
            <p:ph type="body" sz="quarter" idx="17"/>
          </p:nvPr>
        </p:nvSpPr>
        <p:spPr/>
        <p:txBody>
          <a:bodyPr vert="horz" lIns="91440" tIns="45720" rIns="91440" bIns="45720" rtlCol="0" anchor="t">
            <a:noAutofit/>
          </a:bodyPr>
          <a:lstStyle/>
          <a:p>
            <a:r>
              <a:rPr lang="en-US">
                <a:latin typeface="Century Gothic"/>
              </a:rPr>
              <a:t>Study Period</a:t>
            </a:r>
            <a:endParaRPr lang="en-US"/>
          </a:p>
        </p:txBody>
      </p:sp>
      <p:sp>
        <p:nvSpPr>
          <p:cNvPr id="4" name="Text Placeholder 3">
            <a:extLst>
              <a:ext uri="{FF2B5EF4-FFF2-40B4-BE49-F238E27FC236}">
                <a16:creationId xmlns:a16="http://schemas.microsoft.com/office/drawing/2014/main" id="{E392C608-472A-E08F-01AA-9D85D60E9A33}"/>
              </a:ext>
            </a:extLst>
          </p:cNvPr>
          <p:cNvSpPr>
            <a:spLocks noGrp="1"/>
          </p:cNvSpPr>
          <p:nvPr>
            <p:ph type="body" sz="quarter" idx="18"/>
          </p:nvPr>
        </p:nvSpPr>
        <p:spPr/>
        <p:txBody>
          <a:bodyPr/>
          <a:lstStyle/>
          <a:p>
            <a:r>
              <a:rPr lang="en-US">
                <a:latin typeface="Century Gothic"/>
              </a:rPr>
              <a:t>Texas &amp; Georgia Agriculture</a:t>
            </a:r>
          </a:p>
        </p:txBody>
      </p:sp>
      <p:sp>
        <p:nvSpPr>
          <p:cNvPr id="5" name="Text Placeholder 4">
            <a:extLst>
              <a:ext uri="{FF2B5EF4-FFF2-40B4-BE49-F238E27FC236}">
                <a16:creationId xmlns:a16="http://schemas.microsoft.com/office/drawing/2014/main" id="{46FF176E-5C8B-A2E5-C795-E99F7A42D8AF}"/>
              </a:ext>
            </a:extLst>
          </p:cNvPr>
          <p:cNvSpPr>
            <a:spLocks noGrp="1"/>
          </p:cNvSpPr>
          <p:nvPr>
            <p:ph type="body" sz="quarter" idx="19"/>
          </p:nvPr>
        </p:nvSpPr>
        <p:spPr>
          <a:xfrm>
            <a:off x="1791708" y="2349321"/>
            <a:ext cx="8619431" cy="1039915"/>
          </a:xfrm>
        </p:spPr>
        <p:txBody>
          <a:bodyPr vert="horz" lIns="91440" tIns="45720" rIns="91440" bIns="45720" rtlCol="0" anchor="t">
            <a:noAutofit/>
          </a:bodyPr>
          <a:lstStyle/>
          <a:p>
            <a:pPr>
              <a:lnSpc>
                <a:spcPct val="100000"/>
              </a:lnSpc>
              <a:spcBef>
                <a:spcPts val="0"/>
              </a:spcBef>
            </a:pPr>
            <a:r>
              <a:rPr lang="en-US" sz="2800" dirty="0">
                <a:solidFill>
                  <a:schemeClr val="tx1">
                    <a:lumMod val="76000"/>
                    <a:lumOff val="24000"/>
                  </a:schemeClr>
                </a:solidFill>
                <a:latin typeface="Century Gothic"/>
              </a:rPr>
              <a:t>2015 – 2024 </a:t>
            </a:r>
          </a:p>
          <a:p>
            <a:pPr>
              <a:lnSpc>
                <a:spcPct val="100000"/>
              </a:lnSpc>
              <a:spcBef>
                <a:spcPts val="0"/>
              </a:spcBef>
            </a:pPr>
            <a:r>
              <a:rPr lang="en-US" sz="2800" dirty="0">
                <a:solidFill>
                  <a:schemeClr val="tx1">
                    <a:lumMod val="76000"/>
                    <a:lumOff val="24000"/>
                  </a:schemeClr>
                </a:solidFill>
                <a:latin typeface="Century Gothic"/>
              </a:rPr>
              <a:t>Growing Seasons </a:t>
            </a:r>
            <a:endParaRPr lang="en-US" sz="2800" dirty="0">
              <a:solidFill>
                <a:schemeClr val="tx1">
                  <a:lumMod val="76000"/>
                  <a:lumOff val="24000"/>
                </a:schemeClr>
              </a:solidFill>
            </a:endParaRPr>
          </a:p>
          <a:p>
            <a:pPr>
              <a:lnSpc>
                <a:spcPct val="100000"/>
              </a:lnSpc>
              <a:spcBef>
                <a:spcPts val="0"/>
              </a:spcBef>
            </a:pPr>
            <a:r>
              <a:rPr lang="en-US" sz="2800" dirty="0">
                <a:solidFill>
                  <a:schemeClr val="tx1">
                    <a:lumMod val="76000"/>
                    <a:lumOff val="24000"/>
                  </a:schemeClr>
                </a:solidFill>
                <a:latin typeface="Century Gothic"/>
              </a:rPr>
              <a:t>(May to November)</a:t>
            </a:r>
          </a:p>
          <a:p>
            <a:pPr>
              <a:lnSpc>
                <a:spcPct val="100000"/>
              </a:lnSpc>
              <a:spcBef>
                <a:spcPts val="0"/>
              </a:spcBef>
            </a:pPr>
            <a:endParaRPr lang="en-US" sz="2800" dirty="0">
              <a:solidFill>
                <a:schemeClr val="tx1">
                  <a:lumMod val="76000"/>
                  <a:lumOff val="24000"/>
                </a:schemeClr>
              </a:solidFill>
              <a:latin typeface="Century Gothic"/>
            </a:endParaRPr>
          </a:p>
          <a:p>
            <a:pPr>
              <a:lnSpc>
                <a:spcPct val="100000"/>
              </a:lnSpc>
              <a:spcBef>
                <a:spcPts val="0"/>
              </a:spcBef>
            </a:pPr>
            <a:endParaRPr lang="en-US" sz="2800" dirty="0">
              <a:solidFill>
                <a:schemeClr val="tx1">
                  <a:lumMod val="76000"/>
                  <a:lumOff val="24000"/>
                </a:schemeClr>
              </a:solidFill>
            </a:endParaRPr>
          </a:p>
        </p:txBody>
      </p:sp>
      <p:pic>
        <p:nvPicPr>
          <p:cNvPr id="8" name="Graphic 7" descr="Daily calendar with solid fill">
            <a:extLst>
              <a:ext uri="{FF2B5EF4-FFF2-40B4-BE49-F238E27FC236}">
                <a16:creationId xmlns:a16="http://schemas.microsoft.com/office/drawing/2014/main" id="{B958852A-F798-369E-C340-A9A33C2F81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7139" y="2301584"/>
            <a:ext cx="1373436" cy="1364255"/>
          </a:xfrm>
          <a:prstGeom prst="rect">
            <a:avLst/>
          </a:prstGeom>
        </p:spPr>
      </p:pic>
      <p:sp>
        <p:nvSpPr>
          <p:cNvPr id="10" name="Text Placeholder 4">
            <a:extLst>
              <a:ext uri="{FF2B5EF4-FFF2-40B4-BE49-F238E27FC236}">
                <a16:creationId xmlns:a16="http://schemas.microsoft.com/office/drawing/2014/main" id="{A791280F-0748-871B-2992-08323CA8BE49}"/>
              </a:ext>
            </a:extLst>
          </p:cNvPr>
          <p:cNvSpPr txBox="1">
            <a:spLocks/>
          </p:cNvSpPr>
          <p:nvPr/>
        </p:nvSpPr>
        <p:spPr>
          <a:xfrm>
            <a:off x="1797216" y="4214341"/>
            <a:ext cx="8619431" cy="103991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tx1">
                    <a:lumMod val="75000"/>
                    <a:lumOff val="25000"/>
                  </a:schemeClr>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800" dirty="0">
                <a:solidFill>
                  <a:schemeClr val="tx1">
                    <a:lumMod val="76000"/>
                    <a:lumOff val="24000"/>
                  </a:schemeClr>
                </a:solidFill>
                <a:latin typeface="Century Gothic"/>
              </a:rPr>
              <a:t>HLS and SMAP satellite </a:t>
            </a:r>
            <a:endParaRPr lang="en-US" sz="2800" dirty="0">
              <a:solidFill>
                <a:schemeClr val="tx1">
                  <a:lumMod val="76000"/>
                  <a:lumOff val="24000"/>
                </a:schemeClr>
              </a:solidFill>
            </a:endParaRPr>
          </a:p>
          <a:p>
            <a:pPr>
              <a:lnSpc>
                <a:spcPct val="100000"/>
              </a:lnSpc>
              <a:spcBef>
                <a:spcPts val="0"/>
              </a:spcBef>
            </a:pPr>
            <a:r>
              <a:rPr lang="en-US" sz="2800" dirty="0">
                <a:solidFill>
                  <a:schemeClr val="tx1">
                    <a:lumMod val="76000"/>
                    <a:lumOff val="24000"/>
                  </a:schemeClr>
                </a:solidFill>
                <a:latin typeface="Century Gothic"/>
              </a:rPr>
              <a:t>data availability</a:t>
            </a:r>
            <a:endParaRPr lang="en-US" sz="2800" dirty="0">
              <a:solidFill>
                <a:schemeClr val="tx1">
                  <a:lumMod val="76000"/>
                  <a:lumOff val="24000"/>
                </a:schemeClr>
              </a:solidFill>
            </a:endParaRPr>
          </a:p>
        </p:txBody>
      </p:sp>
      <p:pic>
        <p:nvPicPr>
          <p:cNvPr id="11" name="Graphic 10" descr="Paper with solid fill">
            <a:extLst>
              <a:ext uri="{FF2B5EF4-FFF2-40B4-BE49-F238E27FC236}">
                <a16:creationId xmlns:a16="http://schemas.microsoft.com/office/drawing/2014/main" id="{095BABB7-19FB-8B3A-84A8-C4E1C25342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2391" y="4074616"/>
            <a:ext cx="1355074" cy="1318352"/>
          </a:xfrm>
          <a:prstGeom prst="rect">
            <a:avLst/>
          </a:prstGeom>
        </p:spPr>
      </p:pic>
      <p:pic>
        <p:nvPicPr>
          <p:cNvPr id="6" name="Picture 5" descr="A machine with a pile of cotton&#10;&#10;AI-generated content may be incorrect.">
            <a:extLst>
              <a:ext uri="{FF2B5EF4-FFF2-40B4-BE49-F238E27FC236}">
                <a16:creationId xmlns:a16="http://schemas.microsoft.com/office/drawing/2014/main" id="{28D86FB9-366C-AD12-14AA-AED1E5F45F4C}"/>
              </a:ext>
            </a:extLst>
          </p:cNvPr>
          <p:cNvPicPr>
            <a:picLocks noChangeAspect="1"/>
          </p:cNvPicPr>
          <p:nvPr/>
        </p:nvPicPr>
        <p:blipFill>
          <a:blip r:embed="rId7"/>
          <a:stretch>
            <a:fillRect/>
          </a:stretch>
        </p:blipFill>
        <p:spPr>
          <a:xfrm>
            <a:off x="6032057" y="2083981"/>
            <a:ext cx="5689071" cy="3591076"/>
          </a:xfrm>
          <a:prstGeom prst="rect">
            <a:avLst/>
          </a:prstGeom>
        </p:spPr>
      </p:pic>
      <p:sp>
        <p:nvSpPr>
          <p:cNvPr id="7" name="Text Placeholder 4">
            <a:extLst>
              <a:ext uri="{FF2B5EF4-FFF2-40B4-BE49-F238E27FC236}">
                <a16:creationId xmlns:a16="http://schemas.microsoft.com/office/drawing/2014/main" id="{0720C43C-C7BC-87AF-639F-467D24558AE1}"/>
              </a:ext>
            </a:extLst>
          </p:cNvPr>
          <p:cNvSpPr txBox="1">
            <a:spLocks/>
          </p:cNvSpPr>
          <p:nvPr/>
        </p:nvSpPr>
        <p:spPr>
          <a:xfrm>
            <a:off x="5687679" y="5710901"/>
            <a:ext cx="2620300" cy="229496"/>
          </a:xfrm>
          <a:prstGeom prst="rect">
            <a:avLst/>
          </a:prstGeom>
          <a:solidFill>
            <a:sysClr val="window" lastClr="FFFFFF"/>
          </a:solidFill>
        </p:spPr>
        <p:txBody>
          <a:bodyPr lIns="91440" tIns="45720" rIns="91440" bIns="45720" anchor="ctr">
            <a:noAutofit/>
          </a:bodyPr>
          <a:lstStyle>
            <a:defPPr>
              <a:defRPr lang="en-US"/>
            </a:defPPr>
            <a:lvl1pPr marL="0" indent="0" algn="r" defTabSz="914400" rtl="0" eaLnBrk="1" latinLnBrk="0" hangingPunct="1">
              <a:lnSpc>
                <a:spcPct val="90000"/>
              </a:lnSpc>
              <a:spcBef>
                <a:spcPts val="1000"/>
              </a:spcBef>
              <a:buFont typeface="Arial" panose="020B0604020202020204" pitchFamily="34" charset="0"/>
              <a:buNone/>
              <a:defRPr sz="1200" kern="1200" baseline="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i="0" u="none" strike="noStrike" kern="1200" cap="none" spc="0" normalizeH="0" baseline="0" noProof="0">
                <a:ln>
                  <a:noFill/>
                </a:ln>
                <a:solidFill>
                  <a:schemeClr val="tx1">
                    <a:lumMod val="76000"/>
                    <a:lumOff val="24000"/>
                  </a:schemeClr>
                </a:solidFill>
                <a:effectLst/>
                <a:uLnTx/>
                <a:uFillTx/>
                <a:latin typeface="Century Gothic"/>
              </a:rPr>
              <a:t>Image Credit: </a:t>
            </a:r>
            <a:r>
              <a:rPr lang="en-US">
                <a:solidFill>
                  <a:schemeClr val="tx1">
                    <a:lumMod val="76000"/>
                    <a:lumOff val="24000"/>
                  </a:schemeClr>
                </a:solidFill>
                <a:latin typeface="Century Gothic"/>
              </a:rPr>
              <a:t>David Nance</a:t>
            </a:r>
            <a:endParaRPr kumimoji="0" lang="en-US" i="0" u="none" strike="noStrike" kern="1200" cap="none" spc="0" normalizeH="0" baseline="0" noProof="0">
              <a:ln>
                <a:noFill/>
              </a:ln>
              <a:solidFill>
                <a:schemeClr val="tx1">
                  <a:lumMod val="76000"/>
                  <a:lumOff val="24000"/>
                </a:scheme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313358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11C106-BF38-9DC1-2FE0-5B9DCBCC4366}"/>
              </a:ext>
            </a:extLst>
          </p:cNvPr>
          <p:cNvSpPr>
            <a:spLocks noGrp="1"/>
          </p:cNvSpPr>
          <p:nvPr>
            <p:ph type="sldNum" sz="quarter" idx="10"/>
          </p:nvPr>
        </p:nvSpPr>
        <p:spPr/>
        <p:txBody>
          <a:bodyPr/>
          <a:lstStyle/>
          <a:p>
            <a:fld id="{9C3AC94F-0BCF-4004-89AE-D672EB8CABD9}" type="slidenum">
              <a:rPr lang="en-US" smtClean="0"/>
              <a:pPr/>
              <a:t>9</a:t>
            </a:fld>
            <a:endParaRPr lang="en-US"/>
          </a:p>
        </p:txBody>
      </p:sp>
      <p:sp>
        <p:nvSpPr>
          <p:cNvPr id="3" name="Text Placeholder 2">
            <a:extLst>
              <a:ext uri="{FF2B5EF4-FFF2-40B4-BE49-F238E27FC236}">
                <a16:creationId xmlns:a16="http://schemas.microsoft.com/office/drawing/2014/main" id="{FA060303-C849-05E5-2B58-4E2EE383E157}"/>
              </a:ext>
            </a:extLst>
          </p:cNvPr>
          <p:cNvSpPr>
            <a:spLocks noGrp="1"/>
          </p:cNvSpPr>
          <p:nvPr>
            <p:ph type="body" sz="quarter" idx="17"/>
          </p:nvPr>
        </p:nvSpPr>
        <p:spPr/>
        <p:txBody>
          <a:bodyPr vert="horz" lIns="91440" tIns="45720" rIns="91440" bIns="45720" rtlCol="0" anchor="t">
            <a:noAutofit/>
          </a:bodyPr>
          <a:lstStyle/>
          <a:p>
            <a:r>
              <a:rPr lang="en-US">
                <a:latin typeface="Century Gothic"/>
              </a:rPr>
              <a:t>Environmental Factors of Interest</a:t>
            </a:r>
          </a:p>
        </p:txBody>
      </p:sp>
      <p:sp>
        <p:nvSpPr>
          <p:cNvPr id="4" name="Text Placeholder 3">
            <a:extLst>
              <a:ext uri="{FF2B5EF4-FFF2-40B4-BE49-F238E27FC236}">
                <a16:creationId xmlns:a16="http://schemas.microsoft.com/office/drawing/2014/main" id="{8B0E7CFC-CCFB-76CF-7584-1B2252C2D8A4}"/>
              </a:ext>
            </a:extLst>
          </p:cNvPr>
          <p:cNvSpPr>
            <a:spLocks noGrp="1"/>
          </p:cNvSpPr>
          <p:nvPr>
            <p:ph type="body" sz="quarter" idx="18"/>
          </p:nvPr>
        </p:nvSpPr>
        <p:spPr/>
        <p:txBody>
          <a:bodyPr/>
          <a:lstStyle/>
          <a:p>
            <a:r>
              <a:rPr lang="en-US">
                <a:latin typeface="Century Gothic"/>
              </a:rPr>
              <a:t>Texas &amp; Georgia Agriculture</a:t>
            </a:r>
          </a:p>
        </p:txBody>
      </p:sp>
      <p:sp>
        <p:nvSpPr>
          <p:cNvPr id="9" name="Rectangle: Rounded Corners 8">
            <a:extLst>
              <a:ext uri="{FF2B5EF4-FFF2-40B4-BE49-F238E27FC236}">
                <a16:creationId xmlns:a16="http://schemas.microsoft.com/office/drawing/2014/main" id="{CC6CC3CA-C215-ACE0-DCA3-01A797B9BB62}"/>
              </a:ext>
            </a:extLst>
          </p:cNvPr>
          <p:cNvSpPr/>
          <p:nvPr/>
        </p:nvSpPr>
        <p:spPr>
          <a:xfrm>
            <a:off x="383306" y="4862947"/>
            <a:ext cx="3894670" cy="746603"/>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404040"/>
                </a:solidFill>
                <a:latin typeface="Century Gothic"/>
              </a:rPr>
              <a:t>Biomass</a:t>
            </a:r>
          </a:p>
        </p:txBody>
      </p:sp>
      <p:sp>
        <p:nvSpPr>
          <p:cNvPr id="11" name="Rectangle: Rounded Corners 10">
            <a:extLst>
              <a:ext uri="{FF2B5EF4-FFF2-40B4-BE49-F238E27FC236}">
                <a16:creationId xmlns:a16="http://schemas.microsoft.com/office/drawing/2014/main" id="{0D46E8B7-B24B-C684-68CB-78B538BC0F9A}"/>
              </a:ext>
            </a:extLst>
          </p:cNvPr>
          <p:cNvSpPr/>
          <p:nvPr/>
        </p:nvSpPr>
        <p:spPr>
          <a:xfrm>
            <a:off x="388501" y="3958937"/>
            <a:ext cx="3894670" cy="746603"/>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rgbClr val="404040"/>
                </a:solidFill>
                <a:latin typeface="Century Gothic"/>
              </a:rPr>
              <a:t>Soil Moisture </a:t>
            </a:r>
            <a:endParaRPr lang="en-US" dirty="0"/>
          </a:p>
        </p:txBody>
      </p:sp>
      <p:sp>
        <p:nvSpPr>
          <p:cNvPr id="13" name="Rectangle: Rounded Corners 12">
            <a:extLst>
              <a:ext uri="{FF2B5EF4-FFF2-40B4-BE49-F238E27FC236}">
                <a16:creationId xmlns:a16="http://schemas.microsoft.com/office/drawing/2014/main" id="{9F1DCFB2-AE2F-E9A5-A661-5D08670BDA55}"/>
              </a:ext>
            </a:extLst>
          </p:cNvPr>
          <p:cNvSpPr/>
          <p:nvPr/>
        </p:nvSpPr>
        <p:spPr>
          <a:xfrm>
            <a:off x="385038" y="3054928"/>
            <a:ext cx="3894670" cy="746603"/>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404040"/>
                </a:solidFill>
                <a:latin typeface="Century Gothic"/>
              </a:rPr>
              <a:t>Precipitation</a:t>
            </a:r>
          </a:p>
        </p:txBody>
      </p:sp>
      <p:sp>
        <p:nvSpPr>
          <p:cNvPr id="15" name="Rectangle: Rounded Corners 14">
            <a:extLst>
              <a:ext uri="{FF2B5EF4-FFF2-40B4-BE49-F238E27FC236}">
                <a16:creationId xmlns:a16="http://schemas.microsoft.com/office/drawing/2014/main" id="{CCB24782-B333-39D6-8E16-19DFBB9F6D16}"/>
              </a:ext>
            </a:extLst>
          </p:cNvPr>
          <p:cNvSpPr/>
          <p:nvPr/>
        </p:nvSpPr>
        <p:spPr>
          <a:xfrm>
            <a:off x="381574" y="2185555"/>
            <a:ext cx="3894670" cy="746603"/>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aseline="0" dirty="0">
                <a:solidFill>
                  <a:srgbClr val="404040"/>
                </a:solidFill>
                <a:latin typeface="Century Gothic"/>
              </a:rPr>
              <a:t>Wind Speed</a:t>
            </a:r>
            <a:endParaRPr lang="en-US" sz="2000" dirty="0">
              <a:solidFill>
                <a:srgbClr val="404040"/>
              </a:solidFill>
              <a:latin typeface="Century Gothic"/>
            </a:endParaRPr>
          </a:p>
        </p:txBody>
      </p:sp>
      <p:sp>
        <p:nvSpPr>
          <p:cNvPr id="17" name="Rectangle: Rounded Corners 16">
            <a:extLst>
              <a:ext uri="{FF2B5EF4-FFF2-40B4-BE49-F238E27FC236}">
                <a16:creationId xmlns:a16="http://schemas.microsoft.com/office/drawing/2014/main" id="{2619D31A-90C0-5EA1-25FD-F24A73A4BBF6}"/>
              </a:ext>
            </a:extLst>
          </p:cNvPr>
          <p:cNvSpPr/>
          <p:nvPr/>
        </p:nvSpPr>
        <p:spPr>
          <a:xfrm>
            <a:off x="404088" y="1272886"/>
            <a:ext cx="3894670" cy="746603"/>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404040"/>
                </a:solidFill>
                <a:latin typeface="Century Gothic"/>
              </a:rPr>
              <a:t>Temperature</a:t>
            </a:r>
            <a:endParaRPr lang="en-US"/>
          </a:p>
        </p:txBody>
      </p:sp>
      <p:sp>
        <p:nvSpPr>
          <p:cNvPr id="18" name="Rectangle: Rounded Corners 17">
            <a:extLst>
              <a:ext uri="{FF2B5EF4-FFF2-40B4-BE49-F238E27FC236}">
                <a16:creationId xmlns:a16="http://schemas.microsoft.com/office/drawing/2014/main" id="{709C3879-81B3-C765-C593-0A079808B162}"/>
              </a:ext>
            </a:extLst>
          </p:cNvPr>
          <p:cNvSpPr/>
          <p:nvPr/>
        </p:nvSpPr>
        <p:spPr>
          <a:xfrm>
            <a:off x="6089646" y="4862946"/>
            <a:ext cx="3894670" cy="74660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404040"/>
                </a:solidFill>
                <a:latin typeface="Century Gothic"/>
              </a:rPr>
              <a:t>Enhanced Vegetation Index (EVI) </a:t>
            </a:r>
            <a:endParaRPr lang="en-US"/>
          </a:p>
        </p:txBody>
      </p:sp>
      <p:sp>
        <p:nvSpPr>
          <p:cNvPr id="19" name="Rectangle: Rounded Corners 18">
            <a:extLst>
              <a:ext uri="{FF2B5EF4-FFF2-40B4-BE49-F238E27FC236}">
                <a16:creationId xmlns:a16="http://schemas.microsoft.com/office/drawing/2014/main" id="{D1FCA4AC-BC03-7863-8550-A9995D3A9965}"/>
              </a:ext>
            </a:extLst>
          </p:cNvPr>
          <p:cNvSpPr/>
          <p:nvPr/>
        </p:nvSpPr>
        <p:spPr>
          <a:xfrm>
            <a:off x="6098306" y="1269423"/>
            <a:ext cx="3894670" cy="74660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404040"/>
                </a:solidFill>
                <a:latin typeface="Century Gothic"/>
              </a:rPr>
              <a:t>Growing Degree Days (GDD)</a:t>
            </a:r>
            <a:endParaRPr lang="en-US"/>
          </a:p>
        </p:txBody>
      </p:sp>
      <p:sp>
        <p:nvSpPr>
          <p:cNvPr id="20" name="Rectangle: Rounded Corners 19">
            <a:extLst>
              <a:ext uri="{FF2B5EF4-FFF2-40B4-BE49-F238E27FC236}">
                <a16:creationId xmlns:a16="http://schemas.microsoft.com/office/drawing/2014/main" id="{34259053-4E7B-0161-655A-06B7761208DF}"/>
              </a:ext>
            </a:extLst>
          </p:cNvPr>
          <p:cNvSpPr/>
          <p:nvPr/>
        </p:nvSpPr>
        <p:spPr>
          <a:xfrm>
            <a:off x="6098305" y="2195946"/>
            <a:ext cx="3894670" cy="74660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solidFill>
                  <a:srgbClr val="404040"/>
                </a:solidFill>
                <a:latin typeface="Century Gothic"/>
              </a:rPr>
              <a:t> Maximum Wind Speed</a:t>
            </a:r>
          </a:p>
        </p:txBody>
      </p:sp>
      <p:sp>
        <p:nvSpPr>
          <p:cNvPr id="21" name="Rectangle: Rounded Corners 20">
            <a:extLst>
              <a:ext uri="{FF2B5EF4-FFF2-40B4-BE49-F238E27FC236}">
                <a16:creationId xmlns:a16="http://schemas.microsoft.com/office/drawing/2014/main" id="{54CF0132-09B6-83F3-FB00-91BEC9E2F160}"/>
              </a:ext>
            </a:extLst>
          </p:cNvPr>
          <p:cNvSpPr/>
          <p:nvPr/>
        </p:nvSpPr>
        <p:spPr>
          <a:xfrm>
            <a:off x="6089645" y="3053195"/>
            <a:ext cx="3894670" cy="74660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404040"/>
                </a:solidFill>
                <a:latin typeface="Century Gothic"/>
                <a:ea typeface="Calibri"/>
                <a:cs typeface="Calibri"/>
              </a:rPr>
              <a:t>Precipitation</a:t>
            </a:r>
          </a:p>
        </p:txBody>
      </p:sp>
      <p:sp>
        <p:nvSpPr>
          <p:cNvPr id="22" name="Rectangle: Rounded Corners 21">
            <a:extLst>
              <a:ext uri="{FF2B5EF4-FFF2-40B4-BE49-F238E27FC236}">
                <a16:creationId xmlns:a16="http://schemas.microsoft.com/office/drawing/2014/main" id="{5673CC20-F1A1-B7DC-6ACD-4BE079DE94C8}"/>
              </a:ext>
            </a:extLst>
          </p:cNvPr>
          <p:cNvSpPr/>
          <p:nvPr/>
        </p:nvSpPr>
        <p:spPr>
          <a:xfrm>
            <a:off x="6089646" y="3962401"/>
            <a:ext cx="3894670" cy="74660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404040"/>
                </a:solidFill>
                <a:latin typeface="Century Gothic"/>
              </a:rPr>
              <a:t>Root Zone Soil Moisture (RZSM) </a:t>
            </a:r>
          </a:p>
        </p:txBody>
      </p:sp>
      <p:cxnSp>
        <p:nvCxnSpPr>
          <p:cNvPr id="26" name="Straight Arrow Connector 25">
            <a:extLst>
              <a:ext uri="{FF2B5EF4-FFF2-40B4-BE49-F238E27FC236}">
                <a16:creationId xmlns:a16="http://schemas.microsoft.com/office/drawing/2014/main" id="{A1C3CC80-231E-7A01-AB3B-C89BF091F569}"/>
              </a:ext>
            </a:extLst>
          </p:cNvPr>
          <p:cNvCxnSpPr>
            <a:cxnSpLocks/>
          </p:cNvCxnSpPr>
          <p:nvPr/>
        </p:nvCxnSpPr>
        <p:spPr>
          <a:xfrm>
            <a:off x="4291275" y="1721725"/>
            <a:ext cx="1809032" cy="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0F0CF78-128F-3849-3885-D6B0B9C075ED}"/>
              </a:ext>
            </a:extLst>
          </p:cNvPr>
          <p:cNvCxnSpPr>
            <a:cxnSpLocks/>
          </p:cNvCxnSpPr>
          <p:nvPr/>
        </p:nvCxnSpPr>
        <p:spPr>
          <a:xfrm>
            <a:off x="4282616" y="2613611"/>
            <a:ext cx="1809032" cy="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F0D53A-9D43-06BD-D389-1D4B6CAC0342}"/>
              </a:ext>
            </a:extLst>
          </p:cNvPr>
          <p:cNvCxnSpPr>
            <a:cxnSpLocks/>
          </p:cNvCxnSpPr>
          <p:nvPr/>
        </p:nvCxnSpPr>
        <p:spPr>
          <a:xfrm>
            <a:off x="4299934" y="3462202"/>
            <a:ext cx="1809032" cy="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52FB16-675D-29CB-2587-E61232BFA0EC}"/>
              </a:ext>
            </a:extLst>
          </p:cNvPr>
          <p:cNvCxnSpPr>
            <a:cxnSpLocks/>
          </p:cNvCxnSpPr>
          <p:nvPr/>
        </p:nvCxnSpPr>
        <p:spPr>
          <a:xfrm>
            <a:off x="4282615" y="4380065"/>
            <a:ext cx="1809032" cy="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0DEF28B-5373-0CED-B6E6-69CE89065358}"/>
              </a:ext>
            </a:extLst>
          </p:cNvPr>
          <p:cNvCxnSpPr>
            <a:cxnSpLocks/>
          </p:cNvCxnSpPr>
          <p:nvPr/>
        </p:nvCxnSpPr>
        <p:spPr>
          <a:xfrm>
            <a:off x="4282616" y="5228657"/>
            <a:ext cx="1809032" cy="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1B03B74-F1E2-1434-1493-71C3A1572985}"/>
              </a:ext>
            </a:extLst>
          </p:cNvPr>
          <p:cNvSpPr txBox="1"/>
          <p:nvPr/>
        </p:nvSpPr>
        <p:spPr>
          <a:xfrm>
            <a:off x="10757009" y="3509384"/>
            <a:ext cx="145472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entury Gothic"/>
                <a:ea typeface="Calibri"/>
                <a:cs typeface="Calibri"/>
              </a:rPr>
              <a:t>Estimated with remote sensing products</a:t>
            </a:r>
            <a:endParaRPr lang="en-US" sz="2000">
              <a:latin typeface="Century Gothic"/>
            </a:endParaRPr>
          </a:p>
        </p:txBody>
      </p:sp>
      <p:sp>
        <p:nvSpPr>
          <p:cNvPr id="10" name="Arrow: Right 9">
            <a:extLst>
              <a:ext uri="{FF2B5EF4-FFF2-40B4-BE49-F238E27FC236}">
                <a16:creationId xmlns:a16="http://schemas.microsoft.com/office/drawing/2014/main" id="{7F2E29AB-B32D-0030-0EC0-FE4FB3F28444}"/>
              </a:ext>
            </a:extLst>
          </p:cNvPr>
          <p:cNvSpPr/>
          <p:nvPr/>
        </p:nvSpPr>
        <p:spPr>
          <a:xfrm rot="10800000">
            <a:off x="10134077" y="4112708"/>
            <a:ext cx="568036" cy="446810"/>
          </a:xfrm>
          <a:prstGeom prst="rightArrow">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13C3392-522C-B784-23B6-C03E1AF395AA}"/>
              </a:ext>
            </a:extLst>
          </p:cNvPr>
          <p:cNvSpPr/>
          <p:nvPr/>
        </p:nvSpPr>
        <p:spPr>
          <a:xfrm rot="9540000">
            <a:off x="10134599" y="4930648"/>
            <a:ext cx="568036" cy="446810"/>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33637D81-AC12-CA96-8B36-AEAE26D2621D}"/>
              </a:ext>
            </a:extLst>
          </p:cNvPr>
          <p:cNvSpPr/>
          <p:nvPr/>
        </p:nvSpPr>
        <p:spPr>
          <a:xfrm rot="12060000">
            <a:off x="10134076" y="3278820"/>
            <a:ext cx="568036" cy="446810"/>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868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4991AA4B13654B87F01B923E9441F1" ma:contentTypeVersion="10" ma:contentTypeDescription="Create a new document." ma:contentTypeScope="" ma:versionID="b33043216be9c5ae2b94ec1a59ebd630">
  <xsd:schema xmlns:xsd="http://www.w3.org/2001/XMLSchema" xmlns:xs="http://www.w3.org/2001/XMLSchema" xmlns:p="http://schemas.microsoft.com/office/2006/metadata/properties" xmlns:ns2="8bdab60a-9ec8-4d46-87de-5b5df783bf94" targetNamespace="http://schemas.microsoft.com/office/2006/metadata/properties" ma:root="true" ma:fieldsID="50085195ffd686f8bf2e91f5edd7c6ea" ns2:_="">
    <xsd:import namespace="8bdab60a-9ec8-4d46-87de-5b5df783bf9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dab60a-9ec8-4d46-87de-5b5df783bf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BillingMetadata" ma:index="17"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33574E-3FEE-4B48-9929-0EDE5D4DADE1}">
  <ds:schemaRefs>
    <ds:schemaRef ds:uri="http://schemas.microsoft.com/sharepoint/v3/contenttype/forms"/>
  </ds:schemaRefs>
</ds:datastoreItem>
</file>

<file path=customXml/itemProps2.xml><?xml version="1.0" encoding="utf-8"?>
<ds:datastoreItem xmlns:ds="http://schemas.openxmlformats.org/officeDocument/2006/customXml" ds:itemID="{5DCB2EC3-A4BF-46E7-AA3A-2697ED546C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dab60a-9ec8-4d46-87de-5b5df783bf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2CA675-4681-4D51-8621-28770A607081}">
  <ds:schemaRefs>
    <ds:schemaRef ds:uri="4eda033e-a47d-4c30-b1aa-2ec495e3f466"/>
    <ds:schemaRef ds:uri="5ab83896-aab5-4bd0-8483-2509975cde97"/>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372</TotalTime>
  <Words>5830</Words>
  <Application>Microsoft Office PowerPoint</Application>
  <PresentationFormat>Widescreen</PresentationFormat>
  <Paragraphs>615</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Texas &amp; Georgia Agriculture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Shanise Y. (LARC-E3)[RSES]</dc:creator>
  <cp:lastModifiedBy>Clayton, Amanda L. (LARC-E3)</cp:lastModifiedBy>
  <cp:revision>138</cp:revision>
  <dcterms:created xsi:type="dcterms:W3CDTF">2025-01-23T19:40:13Z</dcterms:created>
  <dcterms:modified xsi:type="dcterms:W3CDTF">2025-04-29T16:25:13Z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0x010100AA4991AA4B13654B87F01B923E9441F1</vt:lpwstr>
  </property>
  <property fmtid="{D5CDD505-2E9C-101B-9397-08002B2CF9AE}" pid="3" name="MediaServiceImageTags">
    <vt:lpwstr/>
  </property>
  <property fmtid="{D5CDD505-2E9C-101B-9397-08002B2CF9AE}" pid="4" name="ComplianceAssetId">
    <vt:lpwstr/>
  </property>
  <property fmtid="{D5CDD505-2E9C-101B-9397-08002B2CF9AE}" pid="5" name="_ExtendedDescription">
    <vt:lpwstr/>
  </property>
  <property fmtid="{D5CDD505-2E9C-101B-9397-08002B2CF9AE}" pid="6" name="_activity">
    <vt:lpwstr>{"FileActivityType":"6","FileActivityTimeStamp":"2025-02-19T21:24:38.850Z","FileActivityUsersOnPage":[{"DisplayName":"Spencer M. Harman","Id":"spencer.m.harman@ama-inc.com"}],"FileActivityNavigationId":null}</vt:lpwstr>
  </property>
  <property fmtid="{D5CDD505-2E9C-101B-9397-08002B2CF9AE}" pid="7" name="TriggerFlowInfo">
    <vt:lpwstr/>
  </property>
</Properties>
</file>